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6" r:id="rId2"/>
    <p:sldId id="314" r:id="rId3"/>
    <p:sldId id="315" r:id="rId4"/>
    <p:sldId id="313" r:id="rId5"/>
    <p:sldId id="257" r:id="rId6"/>
    <p:sldId id="258" r:id="rId7"/>
    <p:sldId id="310" r:id="rId8"/>
    <p:sldId id="308" r:id="rId9"/>
    <p:sldId id="346" r:id="rId10"/>
    <p:sldId id="350" r:id="rId11"/>
    <p:sldId id="351" r:id="rId12"/>
    <p:sldId id="352" r:id="rId13"/>
    <p:sldId id="353" r:id="rId14"/>
    <p:sldId id="349" r:id="rId15"/>
    <p:sldId id="309" r:id="rId16"/>
    <p:sldId id="311" r:id="rId17"/>
    <p:sldId id="366" r:id="rId18"/>
    <p:sldId id="368" r:id="rId19"/>
    <p:sldId id="369" r:id="rId20"/>
    <p:sldId id="365" r:id="rId21"/>
    <p:sldId id="317" r:id="rId22"/>
    <p:sldId id="318" r:id="rId23"/>
    <p:sldId id="364" r:id="rId24"/>
    <p:sldId id="306" r:id="rId25"/>
    <p:sldId id="321" r:id="rId26"/>
    <p:sldId id="322" r:id="rId27"/>
    <p:sldId id="323" r:id="rId28"/>
    <p:sldId id="319" r:id="rId29"/>
    <p:sldId id="320" r:id="rId30"/>
    <p:sldId id="307" r:id="rId31"/>
    <p:sldId id="332" r:id="rId32"/>
    <p:sldId id="333" r:id="rId33"/>
    <p:sldId id="334" r:id="rId34"/>
    <p:sldId id="335" r:id="rId35"/>
    <p:sldId id="336" r:id="rId36"/>
    <p:sldId id="337" r:id="rId37"/>
    <p:sldId id="338" r:id="rId38"/>
    <p:sldId id="344" r:id="rId39"/>
    <p:sldId id="345" r:id="rId40"/>
    <p:sldId id="356" r:id="rId41"/>
    <p:sldId id="362" r:id="rId42"/>
    <p:sldId id="357" r:id="rId43"/>
    <p:sldId id="358" r:id="rId44"/>
    <p:sldId id="374" r:id="rId45"/>
    <p:sldId id="359" r:id="rId46"/>
    <p:sldId id="371" r:id="rId47"/>
    <p:sldId id="370" r:id="rId48"/>
    <p:sldId id="361" r:id="rId49"/>
    <p:sldId id="376" r:id="rId50"/>
    <p:sldId id="375" r:id="rId51"/>
    <p:sldId id="372" r:id="rId52"/>
    <p:sldId id="373" r:id="rId53"/>
    <p:sldId id="288" r:id="rId5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0EC"/>
    <a:srgbClr val="00F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68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44AD6A-922A-5C42-B7DB-764A81B8D2C0}" type="datetimeFigureOut">
              <a:rPr lang="it-IT" smtClean="0"/>
              <a:t>29/01/2016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C78E9D-4BFC-9E47-8AD3-03609E2A7D22}" type="slidenum">
              <a:rPr lang="it-IT" smtClean="0"/>
              <a:t>‹N›</a:t>
            </a:fld>
            <a:endParaRPr lang="it-IT"/>
          </a:p>
        </p:txBody>
      </p:sp>
    </p:spTree>
    <p:extLst>
      <p:ext uri="{BB962C8B-B14F-4D97-AF65-F5344CB8AC3E}">
        <p14:creationId xmlns:p14="http://schemas.microsoft.com/office/powerpoint/2010/main" val="41438829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6C78E9D-4BFC-9E47-8AD3-03609E2A7D22}" type="slidenum">
              <a:rPr lang="it-IT" smtClean="0"/>
              <a:t>41</a:t>
            </a:fld>
            <a:endParaRPr lang="it-IT"/>
          </a:p>
        </p:txBody>
      </p:sp>
    </p:spTree>
    <p:extLst>
      <p:ext uri="{BB962C8B-B14F-4D97-AF65-F5344CB8AC3E}">
        <p14:creationId xmlns:p14="http://schemas.microsoft.com/office/powerpoint/2010/main" val="382059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F7C580F-D76A-B947-B627-1192CFC999ED}" type="datetimeFigureOut">
              <a:rPr lang="it-IT" smtClean="0"/>
              <a:t>29/01/2016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C22D60-490F-DE48-8AD2-B118A8D26CF6}" type="slidenum">
              <a:rPr lang="it-IT" smtClean="0"/>
              <a:t>‹N›</a:t>
            </a:fld>
            <a:endParaRPr lang="it-IT"/>
          </a:p>
        </p:txBody>
      </p:sp>
    </p:spTree>
    <p:extLst>
      <p:ext uri="{BB962C8B-B14F-4D97-AF65-F5344CB8AC3E}">
        <p14:creationId xmlns:p14="http://schemas.microsoft.com/office/powerpoint/2010/main" val="370443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F7C580F-D76A-B947-B627-1192CFC999ED}" type="datetimeFigureOut">
              <a:rPr lang="it-IT" smtClean="0"/>
              <a:t>29/01/2016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C22D60-490F-DE48-8AD2-B118A8D26CF6}" type="slidenum">
              <a:rPr lang="it-IT" smtClean="0"/>
              <a:t>‹N›</a:t>
            </a:fld>
            <a:endParaRPr lang="it-IT"/>
          </a:p>
        </p:txBody>
      </p:sp>
    </p:spTree>
    <p:extLst>
      <p:ext uri="{BB962C8B-B14F-4D97-AF65-F5344CB8AC3E}">
        <p14:creationId xmlns:p14="http://schemas.microsoft.com/office/powerpoint/2010/main" val="2629419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F7C580F-D76A-B947-B627-1192CFC999ED}" type="datetimeFigureOut">
              <a:rPr lang="it-IT" smtClean="0"/>
              <a:t>29/01/2016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C22D60-490F-DE48-8AD2-B118A8D26CF6}" type="slidenum">
              <a:rPr lang="it-IT" smtClean="0"/>
              <a:t>‹N›</a:t>
            </a:fld>
            <a:endParaRPr lang="it-IT"/>
          </a:p>
        </p:txBody>
      </p:sp>
    </p:spTree>
    <p:extLst>
      <p:ext uri="{BB962C8B-B14F-4D97-AF65-F5344CB8AC3E}">
        <p14:creationId xmlns:p14="http://schemas.microsoft.com/office/powerpoint/2010/main" val="232776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F7C580F-D76A-B947-B627-1192CFC999ED}" type="datetimeFigureOut">
              <a:rPr lang="it-IT" smtClean="0"/>
              <a:t>29/01/2016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C22D60-490F-DE48-8AD2-B118A8D26CF6}" type="slidenum">
              <a:rPr lang="it-IT" smtClean="0"/>
              <a:t>‹N›</a:t>
            </a:fld>
            <a:endParaRPr lang="it-IT"/>
          </a:p>
        </p:txBody>
      </p:sp>
    </p:spTree>
    <p:extLst>
      <p:ext uri="{BB962C8B-B14F-4D97-AF65-F5344CB8AC3E}">
        <p14:creationId xmlns:p14="http://schemas.microsoft.com/office/powerpoint/2010/main" val="2289259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6F7C580F-D76A-B947-B627-1192CFC999ED}" type="datetimeFigureOut">
              <a:rPr lang="it-IT" smtClean="0"/>
              <a:t>29/01/2016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C22D60-490F-DE48-8AD2-B118A8D26CF6}" type="slidenum">
              <a:rPr lang="it-IT" smtClean="0"/>
              <a:t>‹N›</a:t>
            </a:fld>
            <a:endParaRPr lang="it-IT"/>
          </a:p>
        </p:txBody>
      </p:sp>
    </p:spTree>
    <p:extLst>
      <p:ext uri="{BB962C8B-B14F-4D97-AF65-F5344CB8AC3E}">
        <p14:creationId xmlns:p14="http://schemas.microsoft.com/office/powerpoint/2010/main" val="46226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F7C580F-D76A-B947-B627-1192CFC999ED}" type="datetimeFigureOut">
              <a:rPr lang="it-IT" smtClean="0"/>
              <a:t>29/01/2016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C22D60-490F-DE48-8AD2-B118A8D26CF6}" type="slidenum">
              <a:rPr lang="it-IT" smtClean="0"/>
              <a:t>‹N›</a:t>
            </a:fld>
            <a:endParaRPr lang="it-IT"/>
          </a:p>
        </p:txBody>
      </p:sp>
    </p:spTree>
    <p:extLst>
      <p:ext uri="{BB962C8B-B14F-4D97-AF65-F5344CB8AC3E}">
        <p14:creationId xmlns:p14="http://schemas.microsoft.com/office/powerpoint/2010/main" val="180614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F7C580F-D76A-B947-B627-1192CFC999ED}" type="datetimeFigureOut">
              <a:rPr lang="it-IT" smtClean="0"/>
              <a:t>29/01/2016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3C22D60-490F-DE48-8AD2-B118A8D26CF6}" type="slidenum">
              <a:rPr lang="it-IT" smtClean="0"/>
              <a:t>‹N›</a:t>
            </a:fld>
            <a:endParaRPr lang="it-IT"/>
          </a:p>
        </p:txBody>
      </p:sp>
    </p:spTree>
    <p:extLst>
      <p:ext uri="{BB962C8B-B14F-4D97-AF65-F5344CB8AC3E}">
        <p14:creationId xmlns:p14="http://schemas.microsoft.com/office/powerpoint/2010/main" val="108644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6F7C580F-D76A-B947-B627-1192CFC999ED}" type="datetimeFigureOut">
              <a:rPr lang="it-IT" smtClean="0"/>
              <a:t>29/01/2016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3C22D60-490F-DE48-8AD2-B118A8D26CF6}" type="slidenum">
              <a:rPr lang="it-IT" smtClean="0"/>
              <a:t>‹N›</a:t>
            </a:fld>
            <a:endParaRPr lang="it-IT"/>
          </a:p>
        </p:txBody>
      </p:sp>
    </p:spTree>
    <p:extLst>
      <p:ext uri="{BB962C8B-B14F-4D97-AF65-F5344CB8AC3E}">
        <p14:creationId xmlns:p14="http://schemas.microsoft.com/office/powerpoint/2010/main" val="324384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F7C580F-D76A-B947-B627-1192CFC999ED}" type="datetimeFigureOut">
              <a:rPr lang="it-IT" smtClean="0"/>
              <a:t>29/01/2016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3C22D60-490F-DE48-8AD2-B118A8D26CF6}" type="slidenum">
              <a:rPr lang="it-IT" smtClean="0"/>
              <a:t>‹N›</a:t>
            </a:fld>
            <a:endParaRPr lang="it-IT"/>
          </a:p>
        </p:txBody>
      </p:sp>
    </p:spTree>
    <p:extLst>
      <p:ext uri="{BB962C8B-B14F-4D97-AF65-F5344CB8AC3E}">
        <p14:creationId xmlns:p14="http://schemas.microsoft.com/office/powerpoint/2010/main" val="58432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6F7C580F-D76A-B947-B627-1192CFC999ED}" type="datetimeFigureOut">
              <a:rPr lang="it-IT" smtClean="0"/>
              <a:t>29/01/2016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C22D60-490F-DE48-8AD2-B118A8D26CF6}" type="slidenum">
              <a:rPr lang="it-IT" smtClean="0"/>
              <a:t>‹N›</a:t>
            </a:fld>
            <a:endParaRPr lang="it-IT"/>
          </a:p>
        </p:txBody>
      </p:sp>
    </p:spTree>
    <p:extLst>
      <p:ext uri="{BB962C8B-B14F-4D97-AF65-F5344CB8AC3E}">
        <p14:creationId xmlns:p14="http://schemas.microsoft.com/office/powerpoint/2010/main" val="67651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6F7C580F-D76A-B947-B627-1192CFC999ED}" type="datetimeFigureOut">
              <a:rPr lang="it-IT" smtClean="0"/>
              <a:t>29/01/2016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C22D60-490F-DE48-8AD2-B118A8D26CF6}" type="slidenum">
              <a:rPr lang="it-IT" smtClean="0"/>
              <a:t>‹N›</a:t>
            </a:fld>
            <a:endParaRPr lang="it-IT"/>
          </a:p>
        </p:txBody>
      </p:sp>
    </p:spTree>
    <p:extLst>
      <p:ext uri="{BB962C8B-B14F-4D97-AF65-F5344CB8AC3E}">
        <p14:creationId xmlns:p14="http://schemas.microsoft.com/office/powerpoint/2010/main" val="3592939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C580F-D76A-B947-B627-1192CFC999ED}" type="datetimeFigureOut">
              <a:rPr lang="it-IT" smtClean="0"/>
              <a:t>29/01/2016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22D60-490F-DE48-8AD2-B118A8D26CF6}" type="slidenum">
              <a:rPr lang="it-IT" smtClean="0"/>
              <a:t>‹N›</a:t>
            </a:fld>
            <a:endParaRPr lang="it-IT"/>
          </a:p>
        </p:txBody>
      </p:sp>
    </p:spTree>
    <p:extLst>
      <p:ext uri="{BB962C8B-B14F-4D97-AF65-F5344CB8AC3E}">
        <p14:creationId xmlns:p14="http://schemas.microsoft.com/office/powerpoint/2010/main" val="3481357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INCONTRO DI LUCCA</a:t>
            </a:r>
            <a:endParaRPr lang="it-IT" dirty="0"/>
          </a:p>
        </p:txBody>
      </p:sp>
      <p:sp>
        <p:nvSpPr>
          <p:cNvPr id="3" name="Sottotitolo 2"/>
          <p:cNvSpPr>
            <a:spLocks noGrp="1"/>
          </p:cNvSpPr>
          <p:nvPr>
            <p:ph type="subTitle" idx="1"/>
          </p:nvPr>
        </p:nvSpPr>
        <p:spPr>
          <a:xfrm>
            <a:off x="1371600" y="5031124"/>
            <a:ext cx="6400800" cy="607676"/>
          </a:xfrm>
        </p:spPr>
        <p:txBody>
          <a:bodyPr>
            <a:normAutofit fontScale="25000" lnSpcReduction="20000"/>
          </a:bodyPr>
          <a:lstStyle/>
          <a:p>
            <a:endParaRPr lang="it-IT" dirty="0" smtClean="0"/>
          </a:p>
          <a:p>
            <a:endParaRPr lang="it-IT" dirty="0"/>
          </a:p>
          <a:p>
            <a:r>
              <a:rPr lang="it-IT" sz="8600" dirty="0" smtClean="0"/>
              <a:t>29 GENNAIO 2016</a:t>
            </a:r>
            <a:endParaRPr lang="it-IT" sz="8600" dirty="0"/>
          </a:p>
        </p:txBody>
      </p:sp>
    </p:spTree>
    <p:extLst>
      <p:ext uri="{BB962C8B-B14F-4D97-AF65-F5344CB8AC3E}">
        <p14:creationId xmlns:p14="http://schemas.microsoft.com/office/powerpoint/2010/main" val="569125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6075" y="2116138"/>
            <a:ext cx="8229600" cy="2074862"/>
          </a:xfrm>
        </p:spPr>
        <p:txBody>
          <a:bodyPr>
            <a:normAutofit fontScale="90000"/>
          </a:bodyPr>
          <a:lstStyle/>
          <a:p>
            <a:r>
              <a:rPr lang="it-IT" dirty="0" smtClean="0"/>
              <a:t>EFFICACIA DELLE METODOLOGIE</a:t>
            </a:r>
            <a:br>
              <a:rPr lang="it-IT" dirty="0" smtClean="0"/>
            </a:br>
            <a:r>
              <a:rPr lang="it-IT" dirty="0" smtClean="0"/>
              <a:t>IN BASE ALLA EVIDENZE</a:t>
            </a:r>
            <a:br>
              <a:rPr lang="it-IT" dirty="0" smtClean="0"/>
            </a:br>
            <a:r>
              <a:rPr lang="it-IT" dirty="0" smtClean="0"/>
              <a:t>(TENDENZE)</a:t>
            </a:r>
            <a:endParaRPr lang="it-IT" dirty="0"/>
          </a:p>
        </p:txBody>
      </p:sp>
    </p:spTree>
    <p:extLst>
      <p:ext uri="{BB962C8B-B14F-4D97-AF65-F5344CB8AC3E}">
        <p14:creationId xmlns:p14="http://schemas.microsoft.com/office/powerpoint/2010/main" val="75400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6-01-21 alle 19.46.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939800"/>
            <a:ext cx="9042400" cy="4978400"/>
          </a:xfrm>
          <a:prstGeom prst="rect">
            <a:avLst/>
          </a:prstGeom>
        </p:spPr>
      </p:pic>
    </p:spTree>
    <p:extLst>
      <p:ext uri="{BB962C8B-B14F-4D97-AF65-F5344CB8AC3E}">
        <p14:creationId xmlns:p14="http://schemas.microsoft.com/office/powerpoint/2010/main" val="32791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6-01-21 alle 19.46.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00"/>
            <a:ext cx="9105900" cy="558800"/>
          </a:xfrm>
          <a:prstGeom prst="rect">
            <a:avLst/>
          </a:prstGeom>
        </p:spPr>
      </p:pic>
      <p:pic>
        <p:nvPicPr>
          <p:cNvPr id="5" name="Immagine 4" descr="Schermata 2016-01-21 alle 19.47.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1422400"/>
            <a:ext cx="9042400" cy="4000500"/>
          </a:xfrm>
          <a:prstGeom prst="rect">
            <a:avLst/>
          </a:prstGeom>
        </p:spPr>
      </p:pic>
    </p:spTree>
    <p:extLst>
      <p:ext uri="{BB962C8B-B14F-4D97-AF65-F5344CB8AC3E}">
        <p14:creationId xmlns:p14="http://schemas.microsoft.com/office/powerpoint/2010/main" val="2111246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6-01-21 alle 19.47.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587375"/>
            <a:ext cx="9029700" cy="2019300"/>
          </a:xfrm>
          <a:prstGeom prst="rect">
            <a:avLst/>
          </a:prstGeom>
        </p:spPr>
      </p:pic>
      <p:pic>
        <p:nvPicPr>
          <p:cNvPr id="5" name="Immagine 4" descr="Schermata 2016-01-21 alle 19.47.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 y="2454275"/>
            <a:ext cx="9067800" cy="4267200"/>
          </a:xfrm>
          <a:prstGeom prst="rect">
            <a:avLst/>
          </a:prstGeom>
        </p:spPr>
      </p:pic>
    </p:spTree>
    <p:extLst>
      <p:ext uri="{BB962C8B-B14F-4D97-AF65-F5344CB8AC3E}">
        <p14:creationId xmlns:p14="http://schemas.microsoft.com/office/powerpoint/2010/main" val="3284175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6-01-21 alle 19.39.4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5" y="1064015"/>
            <a:ext cx="8637392" cy="5435600"/>
          </a:xfrm>
          <a:prstGeom prst="rect">
            <a:avLst/>
          </a:prstGeom>
        </p:spPr>
      </p:pic>
      <p:sp>
        <p:nvSpPr>
          <p:cNvPr id="2" name="CasellaDiTesto 1"/>
          <p:cNvSpPr txBox="1"/>
          <p:nvPr/>
        </p:nvSpPr>
        <p:spPr>
          <a:xfrm>
            <a:off x="2567211" y="310729"/>
            <a:ext cx="3121188" cy="369332"/>
          </a:xfrm>
          <a:prstGeom prst="rect">
            <a:avLst/>
          </a:prstGeom>
          <a:noFill/>
        </p:spPr>
        <p:txBody>
          <a:bodyPr wrap="square" rtlCol="0">
            <a:spAutoFit/>
          </a:bodyPr>
          <a:lstStyle/>
          <a:p>
            <a:pPr algn="ctr"/>
            <a:r>
              <a:rPr lang="it-IT" dirty="0" smtClean="0"/>
              <a:t>DATI EMERGENTI</a:t>
            </a:r>
            <a:endParaRPr lang="it-IT" dirty="0"/>
          </a:p>
        </p:txBody>
      </p:sp>
    </p:spTree>
    <p:extLst>
      <p:ext uri="{BB962C8B-B14F-4D97-AF65-F5344CB8AC3E}">
        <p14:creationId xmlns:p14="http://schemas.microsoft.com/office/powerpoint/2010/main" val="1753472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036762"/>
            <a:ext cx="8229600" cy="1709737"/>
          </a:xfrm>
        </p:spPr>
        <p:txBody>
          <a:bodyPr>
            <a:normAutofit fontScale="90000"/>
          </a:bodyPr>
          <a:lstStyle/>
          <a:p>
            <a:r>
              <a:rPr lang="it-IT" dirty="0" smtClean="0"/>
              <a:t>APPROCCIO </a:t>
            </a:r>
            <a:br>
              <a:rPr lang="it-IT" dirty="0" smtClean="0"/>
            </a:br>
            <a:r>
              <a:rPr lang="it-IT" dirty="0" smtClean="0"/>
              <a:t>COSTRUTTIVISTA/FENOMENOLOGICO</a:t>
            </a:r>
            <a:br>
              <a:rPr lang="it-IT" dirty="0" smtClean="0"/>
            </a:br>
            <a:r>
              <a:rPr lang="it-IT" dirty="0" smtClean="0"/>
              <a:t> PER COMPETENZE</a:t>
            </a:r>
            <a:endParaRPr lang="it-IT" dirty="0"/>
          </a:p>
        </p:txBody>
      </p:sp>
    </p:spTree>
    <p:extLst>
      <p:ext uri="{BB962C8B-B14F-4D97-AF65-F5344CB8AC3E}">
        <p14:creationId xmlns:p14="http://schemas.microsoft.com/office/powerpoint/2010/main" val="1760854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llaDiTesto 17"/>
          <p:cNvSpPr txBox="1"/>
          <p:nvPr/>
        </p:nvSpPr>
        <p:spPr>
          <a:xfrm>
            <a:off x="0" y="1746250"/>
            <a:ext cx="9144000" cy="5111750"/>
          </a:xfrm>
          <a:prstGeom prst="rect">
            <a:avLst/>
          </a:prstGeom>
          <a:solidFill>
            <a:schemeClr val="accent1">
              <a:lumMod val="20000"/>
              <a:lumOff val="80000"/>
            </a:schemeClr>
          </a:solidFill>
        </p:spPr>
        <p:txBody>
          <a:bodyPr wrap="square" rtlCol="0">
            <a:spAutoFit/>
          </a:bodyPr>
          <a:lstStyle/>
          <a:p>
            <a:endParaRPr lang="it-IT" dirty="0"/>
          </a:p>
        </p:txBody>
      </p:sp>
      <p:sp>
        <p:nvSpPr>
          <p:cNvPr id="9" name="CasellaDiTesto 8"/>
          <p:cNvSpPr txBox="1"/>
          <p:nvPr/>
        </p:nvSpPr>
        <p:spPr>
          <a:xfrm>
            <a:off x="7157131" y="762000"/>
            <a:ext cx="1986869" cy="369332"/>
          </a:xfrm>
          <a:prstGeom prst="rect">
            <a:avLst/>
          </a:prstGeom>
          <a:noFill/>
        </p:spPr>
        <p:txBody>
          <a:bodyPr wrap="square" rtlCol="0">
            <a:spAutoFit/>
          </a:bodyPr>
          <a:lstStyle/>
          <a:p>
            <a:r>
              <a:rPr lang="it-IT" dirty="0" smtClean="0"/>
              <a:t>RISORSE</a:t>
            </a:r>
            <a:endParaRPr lang="it-IT" dirty="0"/>
          </a:p>
        </p:txBody>
      </p:sp>
      <p:sp>
        <p:nvSpPr>
          <p:cNvPr id="10" name="CasellaDiTesto 9"/>
          <p:cNvSpPr txBox="1"/>
          <p:nvPr/>
        </p:nvSpPr>
        <p:spPr>
          <a:xfrm>
            <a:off x="7157131" y="2026334"/>
            <a:ext cx="1986868" cy="646331"/>
          </a:xfrm>
          <a:prstGeom prst="rect">
            <a:avLst/>
          </a:prstGeom>
          <a:noFill/>
        </p:spPr>
        <p:txBody>
          <a:bodyPr wrap="square" rtlCol="0">
            <a:spAutoFit/>
          </a:bodyPr>
          <a:lstStyle/>
          <a:p>
            <a:r>
              <a:rPr lang="it-IT" dirty="0" smtClean="0"/>
              <a:t>MOBILITAZIONE RISORSE</a:t>
            </a:r>
            <a:endParaRPr lang="it-IT" dirty="0"/>
          </a:p>
        </p:txBody>
      </p:sp>
      <p:sp>
        <p:nvSpPr>
          <p:cNvPr id="11" name="CasellaDiTesto 10"/>
          <p:cNvSpPr txBox="1"/>
          <p:nvPr/>
        </p:nvSpPr>
        <p:spPr>
          <a:xfrm>
            <a:off x="7157132" y="3367127"/>
            <a:ext cx="1986868" cy="369332"/>
          </a:xfrm>
          <a:prstGeom prst="rect">
            <a:avLst/>
          </a:prstGeom>
          <a:noFill/>
        </p:spPr>
        <p:txBody>
          <a:bodyPr wrap="square" rtlCol="0">
            <a:spAutoFit/>
          </a:bodyPr>
          <a:lstStyle/>
          <a:p>
            <a:r>
              <a:rPr lang="it-IT" dirty="0" smtClean="0"/>
              <a:t>AUTOGESTIONE</a:t>
            </a:r>
            <a:endParaRPr lang="it-IT" dirty="0"/>
          </a:p>
        </p:txBody>
      </p:sp>
      <p:sp>
        <p:nvSpPr>
          <p:cNvPr id="12" name="CasellaDiTesto 11"/>
          <p:cNvSpPr txBox="1"/>
          <p:nvPr/>
        </p:nvSpPr>
        <p:spPr>
          <a:xfrm>
            <a:off x="7157132" y="4497427"/>
            <a:ext cx="2062387" cy="369332"/>
          </a:xfrm>
          <a:prstGeom prst="rect">
            <a:avLst/>
          </a:prstGeom>
          <a:noFill/>
        </p:spPr>
        <p:txBody>
          <a:bodyPr wrap="square" rtlCol="0">
            <a:spAutoFit/>
          </a:bodyPr>
          <a:lstStyle/>
          <a:p>
            <a:r>
              <a:rPr lang="it-IT" dirty="0" smtClean="0"/>
              <a:t>AUTOREGOLAZIONE</a:t>
            </a:r>
            <a:endParaRPr lang="it-IT" dirty="0"/>
          </a:p>
        </p:txBody>
      </p:sp>
      <p:sp>
        <p:nvSpPr>
          <p:cNvPr id="13" name="CasellaDiTesto 12"/>
          <p:cNvSpPr txBox="1"/>
          <p:nvPr/>
        </p:nvSpPr>
        <p:spPr>
          <a:xfrm>
            <a:off x="7157131" y="5635109"/>
            <a:ext cx="1986869" cy="369332"/>
          </a:xfrm>
          <a:prstGeom prst="rect">
            <a:avLst/>
          </a:prstGeom>
          <a:noFill/>
        </p:spPr>
        <p:txBody>
          <a:bodyPr wrap="square" rtlCol="0">
            <a:spAutoFit/>
          </a:bodyPr>
          <a:lstStyle/>
          <a:p>
            <a:r>
              <a:rPr lang="it-IT" dirty="0" smtClean="0"/>
              <a:t>IMPEGNO</a:t>
            </a:r>
            <a:endParaRPr lang="it-IT" dirty="0"/>
          </a:p>
        </p:txBody>
      </p:sp>
      <p:sp>
        <p:nvSpPr>
          <p:cNvPr id="14" name="CasellaDiTesto 13"/>
          <p:cNvSpPr txBox="1"/>
          <p:nvPr/>
        </p:nvSpPr>
        <p:spPr>
          <a:xfrm>
            <a:off x="0" y="762000"/>
            <a:ext cx="1918381" cy="369332"/>
          </a:xfrm>
          <a:prstGeom prst="rect">
            <a:avLst/>
          </a:prstGeom>
          <a:noFill/>
        </p:spPr>
        <p:txBody>
          <a:bodyPr wrap="square" rtlCol="0">
            <a:spAutoFit/>
          </a:bodyPr>
          <a:lstStyle/>
          <a:p>
            <a:r>
              <a:rPr lang="it-IT" dirty="0" smtClean="0"/>
              <a:t>SAPER AGIRE</a:t>
            </a:r>
            <a:endParaRPr lang="it-IT" dirty="0"/>
          </a:p>
        </p:txBody>
      </p:sp>
      <p:sp>
        <p:nvSpPr>
          <p:cNvPr id="15" name="CasellaDiTesto 14"/>
          <p:cNvSpPr txBox="1"/>
          <p:nvPr/>
        </p:nvSpPr>
        <p:spPr>
          <a:xfrm>
            <a:off x="0" y="2040066"/>
            <a:ext cx="1918381" cy="369332"/>
          </a:xfrm>
          <a:prstGeom prst="rect">
            <a:avLst/>
          </a:prstGeom>
          <a:noFill/>
        </p:spPr>
        <p:txBody>
          <a:bodyPr wrap="square" rtlCol="0">
            <a:spAutoFit/>
          </a:bodyPr>
          <a:lstStyle/>
          <a:p>
            <a:r>
              <a:rPr lang="it-IT" dirty="0" smtClean="0"/>
              <a:t>POTER AGIRE</a:t>
            </a:r>
            <a:endParaRPr lang="it-IT" dirty="0"/>
          </a:p>
        </p:txBody>
      </p:sp>
      <p:sp>
        <p:nvSpPr>
          <p:cNvPr id="16" name="CasellaDiTesto 15"/>
          <p:cNvSpPr txBox="1"/>
          <p:nvPr/>
        </p:nvSpPr>
        <p:spPr>
          <a:xfrm>
            <a:off x="0" y="5635109"/>
            <a:ext cx="1918381" cy="369332"/>
          </a:xfrm>
          <a:prstGeom prst="rect">
            <a:avLst/>
          </a:prstGeom>
          <a:noFill/>
        </p:spPr>
        <p:txBody>
          <a:bodyPr wrap="square" rtlCol="0">
            <a:spAutoFit/>
          </a:bodyPr>
          <a:lstStyle/>
          <a:p>
            <a:r>
              <a:rPr lang="it-IT" dirty="0" smtClean="0"/>
              <a:t>VOLER AGIRE</a:t>
            </a:r>
            <a:endParaRPr lang="it-IT" dirty="0"/>
          </a:p>
        </p:txBody>
      </p:sp>
      <p:sp>
        <p:nvSpPr>
          <p:cNvPr id="17" name="Figura a mano libera 16"/>
          <p:cNvSpPr/>
          <p:nvPr/>
        </p:nvSpPr>
        <p:spPr>
          <a:xfrm>
            <a:off x="1551815" y="537552"/>
            <a:ext cx="5353810" cy="6053552"/>
          </a:xfrm>
          <a:custGeom>
            <a:avLst/>
            <a:gdLst>
              <a:gd name="connsiteX0" fmla="*/ 5179185 w 5353810"/>
              <a:gd name="connsiteY0" fmla="*/ 5764823 h 6053552"/>
              <a:gd name="connsiteX1" fmla="*/ 4131435 w 5353810"/>
              <a:gd name="connsiteY1" fmla="*/ 5828323 h 6053552"/>
              <a:gd name="connsiteX2" fmla="*/ 2496310 w 5353810"/>
              <a:gd name="connsiteY2" fmla="*/ 6050573 h 6053552"/>
              <a:gd name="connsiteX3" fmla="*/ 1369185 w 5353810"/>
              <a:gd name="connsiteY3" fmla="*/ 5955323 h 6053552"/>
              <a:gd name="connsiteX4" fmla="*/ 194435 w 5353810"/>
              <a:gd name="connsiteY4" fmla="*/ 5939448 h 6053552"/>
              <a:gd name="connsiteX5" fmla="*/ 3935 w 5353810"/>
              <a:gd name="connsiteY5" fmla="*/ 5669573 h 6053552"/>
              <a:gd name="connsiteX6" fmla="*/ 83310 w 5353810"/>
              <a:gd name="connsiteY6" fmla="*/ 5193323 h 6053552"/>
              <a:gd name="connsiteX7" fmla="*/ 289685 w 5353810"/>
              <a:gd name="connsiteY7" fmla="*/ 4367823 h 6053552"/>
              <a:gd name="connsiteX8" fmla="*/ 480185 w 5353810"/>
              <a:gd name="connsiteY8" fmla="*/ 3351823 h 6053552"/>
              <a:gd name="connsiteX9" fmla="*/ 638935 w 5353810"/>
              <a:gd name="connsiteY9" fmla="*/ 2446948 h 6053552"/>
              <a:gd name="connsiteX10" fmla="*/ 972310 w 5353810"/>
              <a:gd name="connsiteY10" fmla="*/ 1589698 h 6053552"/>
              <a:gd name="connsiteX11" fmla="*/ 1194560 w 5353810"/>
              <a:gd name="connsiteY11" fmla="*/ 1129323 h 6053552"/>
              <a:gd name="connsiteX12" fmla="*/ 1448560 w 5353810"/>
              <a:gd name="connsiteY12" fmla="*/ 510198 h 6053552"/>
              <a:gd name="connsiteX13" fmla="*/ 1623185 w 5353810"/>
              <a:gd name="connsiteY13" fmla="*/ 256198 h 6053552"/>
              <a:gd name="connsiteX14" fmla="*/ 1972435 w 5353810"/>
              <a:gd name="connsiteY14" fmla="*/ 160948 h 6053552"/>
              <a:gd name="connsiteX15" fmla="*/ 2607435 w 5353810"/>
              <a:gd name="connsiteY15" fmla="*/ 2198 h 6053552"/>
              <a:gd name="connsiteX16" fmla="*/ 3528185 w 5353810"/>
              <a:gd name="connsiteY16" fmla="*/ 287948 h 6053552"/>
              <a:gd name="connsiteX17" fmla="*/ 3798060 w 5353810"/>
              <a:gd name="connsiteY17" fmla="*/ 875323 h 6053552"/>
              <a:gd name="connsiteX18" fmla="*/ 3972685 w 5353810"/>
              <a:gd name="connsiteY18" fmla="*/ 1415073 h 6053552"/>
              <a:gd name="connsiteX19" fmla="*/ 4115560 w 5353810"/>
              <a:gd name="connsiteY19" fmla="*/ 2081823 h 6053552"/>
              <a:gd name="connsiteX20" fmla="*/ 4385435 w 5353810"/>
              <a:gd name="connsiteY20" fmla="*/ 2589823 h 6053552"/>
              <a:gd name="connsiteX21" fmla="*/ 4480685 w 5353810"/>
              <a:gd name="connsiteY21" fmla="*/ 3193073 h 6053552"/>
              <a:gd name="connsiteX22" fmla="*/ 4607685 w 5353810"/>
              <a:gd name="connsiteY22" fmla="*/ 3796323 h 6053552"/>
              <a:gd name="connsiteX23" fmla="*/ 5020435 w 5353810"/>
              <a:gd name="connsiteY23" fmla="*/ 4590073 h 6053552"/>
              <a:gd name="connsiteX24" fmla="*/ 5068060 w 5353810"/>
              <a:gd name="connsiteY24" fmla="*/ 5145698 h 6053552"/>
              <a:gd name="connsiteX25" fmla="*/ 5290310 w 5353810"/>
              <a:gd name="connsiteY25" fmla="*/ 5383823 h 6053552"/>
              <a:gd name="connsiteX26" fmla="*/ 5353810 w 5353810"/>
              <a:gd name="connsiteY26" fmla="*/ 5526698 h 6053552"/>
              <a:gd name="connsiteX27" fmla="*/ 5306185 w 5353810"/>
              <a:gd name="connsiteY27" fmla="*/ 5717198 h 6053552"/>
              <a:gd name="connsiteX28" fmla="*/ 5179185 w 5353810"/>
              <a:gd name="connsiteY28" fmla="*/ 5764823 h 60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53810" h="6053552">
                <a:moveTo>
                  <a:pt x="5179185" y="5764823"/>
                </a:moveTo>
                <a:cubicBezTo>
                  <a:pt x="4983393" y="5783344"/>
                  <a:pt x="4578581" y="5780698"/>
                  <a:pt x="4131435" y="5828323"/>
                </a:cubicBezTo>
                <a:cubicBezTo>
                  <a:pt x="3684289" y="5875948"/>
                  <a:pt x="2956685" y="6029406"/>
                  <a:pt x="2496310" y="6050573"/>
                </a:cubicBezTo>
                <a:cubicBezTo>
                  <a:pt x="2035935" y="6071740"/>
                  <a:pt x="1752831" y="5973844"/>
                  <a:pt x="1369185" y="5955323"/>
                </a:cubicBezTo>
                <a:cubicBezTo>
                  <a:pt x="985539" y="5936802"/>
                  <a:pt x="421977" y="5987073"/>
                  <a:pt x="194435" y="5939448"/>
                </a:cubicBezTo>
                <a:cubicBezTo>
                  <a:pt x="-33107" y="5891823"/>
                  <a:pt x="22456" y="5793927"/>
                  <a:pt x="3935" y="5669573"/>
                </a:cubicBezTo>
                <a:cubicBezTo>
                  <a:pt x="-14586" y="5545219"/>
                  <a:pt x="35685" y="5410281"/>
                  <a:pt x="83310" y="5193323"/>
                </a:cubicBezTo>
                <a:cubicBezTo>
                  <a:pt x="130935" y="4976365"/>
                  <a:pt x="223539" y="4674740"/>
                  <a:pt x="289685" y="4367823"/>
                </a:cubicBezTo>
                <a:cubicBezTo>
                  <a:pt x="355831" y="4060906"/>
                  <a:pt x="421977" y="3671969"/>
                  <a:pt x="480185" y="3351823"/>
                </a:cubicBezTo>
                <a:cubicBezTo>
                  <a:pt x="538393" y="3031677"/>
                  <a:pt x="556914" y="2740635"/>
                  <a:pt x="638935" y="2446948"/>
                </a:cubicBezTo>
                <a:cubicBezTo>
                  <a:pt x="720956" y="2153260"/>
                  <a:pt x="879706" y="1809302"/>
                  <a:pt x="972310" y="1589698"/>
                </a:cubicBezTo>
                <a:cubicBezTo>
                  <a:pt x="1064914" y="1370094"/>
                  <a:pt x="1115185" y="1309240"/>
                  <a:pt x="1194560" y="1129323"/>
                </a:cubicBezTo>
                <a:cubicBezTo>
                  <a:pt x="1273935" y="949406"/>
                  <a:pt x="1377122" y="655719"/>
                  <a:pt x="1448560" y="510198"/>
                </a:cubicBezTo>
                <a:cubicBezTo>
                  <a:pt x="1519997" y="364677"/>
                  <a:pt x="1535872" y="314406"/>
                  <a:pt x="1623185" y="256198"/>
                </a:cubicBezTo>
                <a:cubicBezTo>
                  <a:pt x="1710497" y="197990"/>
                  <a:pt x="1972435" y="160948"/>
                  <a:pt x="1972435" y="160948"/>
                </a:cubicBezTo>
                <a:cubicBezTo>
                  <a:pt x="2136477" y="118615"/>
                  <a:pt x="2348143" y="-18969"/>
                  <a:pt x="2607435" y="2198"/>
                </a:cubicBezTo>
                <a:cubicBezTo>
                  <a:pt x="2866727" y="23365"/>
                  <a:pt x="3329748" y="142427"/>
                  <a:pt x="3528185" y="287948"/>
                </a:cubicBezTo>
                <a:cubicBezTo>
                  <a:pt x="3726622" y="433469"/>
                  <a:pt x="3723977" y="687469"/>
                  <a:pt x="3798060" y="875323"/>
                </a:cubicBezTo>
                <a:cubicBezTo>
                  <a:pt x="3872143" y="1063177"/>
                  <a:pt x="3919768" y="1213990"/>
                  <a:pt x="3972685" y="1415073"/>
                </a:cubicBezTo>
                <a:cubicBezTo>
                  <a:pt x="4025602" y="1616156"/>
                  <a:pt x="4046768" y="1886031"/>
                  <a:pt x="4115560" y="2081823"/>
                </a:cubicBezTo>
                <a:cubicBezTo>
                  <a:pt x="4184352" y="2277615"/>
                  <a:pt x="4324581" y="2404615"/>
                  <a:pt x="4385435" y="2589823"/>
                </a:cubicBezTo>
                <a:cubicBezTo>
                  <a:pt x="4446289" y="2775031"/>
                  <a:pt x="4443643" y="2991990"/>
                  <a:pt x="4480685" y="3193073"/>
                </a:cubicBezTo>
                <a:cubicBezTo>
                  <a:pt x="4517727" y="3394156"/>
                  <a:pt x="4517727" y="3563490"/>
                  <a:pt x="4607685" y="3796323"/>
                </a:cubicBezTo>
                <a:cubicBezTo>
                  <a:pt x="4697643" y="4029156"/>
                  <a:pt x="4943706" y="4365177"/>
                  <a:pt x="5020435" y="4590073"/>
                </a:cubicBezTo>
                <a:cubicBezTo>
                  <a:pt x="5097164" y="4814969"/>
                  <a:pt x="5023081" y="5013406"/>
                  <a:pt x="5068060" y="5145698"/>
                </a:cubicBezTo>
                <a:cubicBezTo>
                  <a:pt x="5113039" y="5277990"/>
                  <a:pt x="5242685" y="5320323"/>
                  <a:pt x="5290310" y="5383823"/>
                </a:cubicBezTo>
                <a:cubicBezTo>
                  <a:pt x="5337935" y="5447323"/>
                  <a:pt x="5351164" y="5471136"/>
                  <a:pt x="5353810" y="5526698"/>
                </a:cubicBezTo>
                <a:cubicBezTo>
                  <a:pt x="5356456" y="5582260"/>
                  <a:pt x="5340581" y="5677511"/>
                  <a:pt x="5306185" y="5717198"/>
                </a:cubicBezTo>
                <a:cubicBezTo>
                  <a:pt x="5271789" y="5756885"/>
                  <a:pt x="5374977" y="5746302"/>
                  <a:pt x="5179185" y="5764823"/>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CasellaDiTesto 19"/>
          <p:cNvSpPr txBox="1"/>
          <p:nvPr/>
        </p:nvSpPr>
        <p:spPr>
          <a:xfrm>
            <a:off x="3127375" y="889000"/>
            <a:ext cx="1730375" cy="307777"/>
          </a:xfrm>
          <a:prstGeom prst="rect">
            <a:avLst/>
          </a:prstGeom>
          <a:noFill/>
        </p:spPr>
        <p:txBody>
          <a:bodyPr wrap="square" rtlCol="0">
            <a:spAutoFit/>
          </a:bodyPr>
          <a:lstStyle/>
          <a:p>
            <a:r>
              <a:rPr lang="it-IT" sz="1400" dirty="0" smtClean="0"/>
              <a:t>CONOSCENZE</a:t>
            </a:r>
            <a:endParaRPr lang="it-IT" sz="1400" dirty="0"/>
          </a:p>
        </p:txBody>
      </p:sp>
      <p:sp>
        <p:nvSpPr>
          <p:cNvPr id="21" name="CasellaDiTesto 20"/>
          <p:cNvSpPr txBox="1"/>
          <p:nvPr/>
        </p:nvSpPr>
        <p:spPr>
          <a:xfrm>
            <a:off x="3581400" y="1348979"/>
            <a:ext cx="1730375" cy="307777"/>
          </a:xfrm>
          <a:prstGeom prst="rect">
            <a:avLst/>
          </a:prstGeom>
          <a:noFill/>
        </p:spPr>
        <p:txBody>
          <a:bodyPr wrap="square" rtlCol="0">
            <a:spAutoFit/>
          </a:bodyPr>
          <a:lstStyle/>
          <a:p>
            <a:r>
              <a:rPr lang="it-IT" sz="1400" dirty="0" smtClean="0"/>
              <a:t>ABILITÀ</a:t>
            </a:r>
            <a:endParaRPr lang="it-IT" sz="1400" dirty="0"/>
          </a:p>
        </p:txBody>
      </p:sp>
      <p:sp>
        <p:nvSpPr>
          <p:cNvPr id="22" name="CasellaDiTesto 21"/>
          <p:cNvSpPr txBox="1"/>
          <p:nvPr/>
        </p:nvSpPr>
        <p:spPr>
          <a:xfrm>
            <a:off x="2716212" y="2127021"/>
            <a:ext cx="1730375" cy="523220"/>
          </a:xfrm>
          <a:prstGeom prst="rect">
            <a:avLst/>
          </a:prstGeom>
          <a:noFill/>
        </p:spPr>
        <p:txBody>
          <a:bodyPr wrap="square" rtlCol="0">
            <a:spAutoFit/>
          </a:bodyPr>
          <a:lstStyle/>
          <a:p>
            <a:r>
              <a:rPr lang="it-IT" sz="1400" dirty="0" smtClean="0"/>
              <a:t>DISPOSIZIONI MENTALI</a:t>
            </a:r>
            <a:endParaRPr lang="it-IT" sz="1400" dirty="0"/>
          </a:p>
        </p:txBody>
      </p:sp>
      <p:sp>
        <p:nvSpPr>
          <p:cNvPr id="23" name="CasellaDiTesto 22"/>
          <p:cNvSpPr txBox="1"/>
          <p:nvPr/>
        </p:nvSpPr>
        <p:spPr>
          <a:xfrm>
            <a:off x="3867150" y="2643891"/>
            <a:ext cx="1730375" cy="307777"/>
          </a:xfrm>
          <a:prstGeom prst="rect">
            <a:avLst/>
          </a:prstGeom>
          <a:noFill/>
        </p:spPr>
        <p:txBody>
          <a:bodyPr wrap="square" rtlCol="0">
            <a:spAutoFit/>
          </a:bodyPr>
          <a:lstStyle/>
          <a:p>
            <a:r>
              <a:rPr lang="it-IT" sz="1400" dirty="0" smtClean="0"/>
              <a:t>SCHEMI OPERATIVI</a:t>
            </a:r>
            <a:endParaRPr lang="it-IT" sz="1400" dirty="0"/>
          </a:p>
        </p:txBody>
      </p:sp>
      <p:sp>
        <p:nvSpPr>
          <p:cNvPr id="24" name="CasellaDiTesto 23"/>
          <p:cNvSpPr txBox="1"/>
          <p:nvPr/>
        </p:nvSpPr>
        <p:spPr>
          <a:xfrm>
            <a:off x="2779712" y="3460036"/>
            <a:ext cx="1730375" cy="523220"/>
          </a:xfrm>
          <a:prstGeom prst="rect">
            <a:avLst/>
          </a:prstGeom>
          <a:noFill/>
        </p:spPr>
        <p:txBody>
          <a:bodyPr wrap="square" rtlCol="0">
            <a:spAutoFit/>
          </a:bodyPr>
          <a:lstStyle/>
          <a:p>
            <a:r>
              <a:rPr lang="it-IT" sz="1400" dirty="0" smtClean="0"/>
              <a:t>CAPACITÀ PROGETTUALI</a:t>
            </a:r>
            <a:endParaRPr lang="it-IT" sz="1400" dirty="0"/>
          </a:p>
        </p:txBody>
      </p:sp>
      <p:sp>
        <p:nvSpPr>
          <p:cNvPr id="25" name="CasellaDiTesto 24"/>
          <p:cNvSpPr txBox="1"/>
          <p:nvPr/>
        </p:nvSpPr>
        <p:spPr>
          <a:xfrm>
            <a:off x="3867150" y="4533384"/>
            <a:ext cx="1730375" cy="738664"/>
          </a:xfrm>
          <a:prstGeom prst="rect">
            <a:avLst/>
          </a:prstGeom>
          <a:noFill/>
        </p:spPr>
        <p:txBody>
          <a:bodyPr wrap="square" rtlCol="0">
            <a:spAutoFit/>
          </a:bodyPr>
          <a:lstStyle/>
          <a:p>
            <a:r>
              <a:rPr lang="it-IT" sz="1400" dirty="0" smtClean="0"/>
              <a:t>CAPACITÀ RIFLESSIVE/ METACOGNITIVE</a:t>
            </a:r>
            <a:endParaRPr lang="it-IT" sz="1400" dirty="0"/>
          </a:p>
        </p:txBody>
      </p:sp>
      <p:sp>
        <p:nvSpPr>
          <p:cNvPr id="26" name="CasellaDiTesto 25"/>
          <p:cNvSpPr txBox="1"/>
          <p:nvPr/>
        </p:nvSpPr>
        <p:spPr>
          <a:xfrm>
            <a:off x="1950131" y="5481220"/>
            <a:ext cx="1730375" cy="523220"/>
          </a:xfrm>
          <a:prstGeom prst="rect">
            <a:avLst/>
          </a:prstGeom>
          <a:noFill/>
        </p:spPr>
        <p:txBody>
          <a:bodyPr wrap="square" rtlCol="0">
            <a:spAutoFit/>
          </a:bodyPr>
          <a:lstStyle/>
          <a:p>
            <a:r>
              <a:rPr lang="it-IT" sz="1400" dirty="0" smtClean="0"/>
              <a:t>SENSO DI AUTOEFFICACIA</a:t>
            </a:r>
            <a:endParaRPr lang="it-IT" sz="1400" dirty="0"/>
          </a:p>
        </p:txBody>
      </p:sp>
      <p:sp>
        <p:nvSpPr>
          <p:cNvPr id="27" name="CasellaDiTesto 26"/>
          <p:cNvSpPr txBox="1"/>
          <p:nvPr/>
        </p:nvSpPr>
        <p:spPr>
          <a:xfrm>
            <a:off x="3644899" y="5528449"/>
            <a:ext cx="1730375" cy="307777"/>
          </a:xfrm>
          <a:prstGeom prst="rect">
            <a:avLst/>
          </a:prstGeom>
          <a:noFill/>
        </p:spPr>
        <p:txBody>
          <a:bodyPr wrap="square" rtlCol="0">
            <a:spAutoFit/>
          </a:bodyPr>
          <a:lstStyle/>
          <a:p>
            <a:r>
              <a:rPr lang="it-IT" sz="1400" dirty="0" smtClean="0"/>
              <a:t>CONCEZIONI/VALORI</a:t>
            </a:r>
            <a:endParaRPr lang="it-IT" sz="1400" dirty="0"/>
          </a:p>
        </p:txBody>
      </p:sp>
      <p:sp>
        <p:nvSpPr>
          <p:cNvPr id="28" name="CasellaDiTesto 27"/>
          <p:cNvSpPr txBox="1"/>
          <p:nvPr/>
        </p:nvSpPr>
        <p:spPr>
          <a:xfrm>
            <a:off x="3867150" y="6004441"/>
            <a:ext cx="1730375" cy="307777"/>
          </a:xfrm>
          <a:prstGeom prst="rect">
            <a:avLst/>
          </a:prstGeom>
          <a:noFill/>
        </p:spPr>
        <p:txBody>
          <a:bodyPr wrap="square" rtlCol="0">
            <a:spAutoFit/>
          </a:bodyPr>
          <a:lstStyle/>
          <a:p>
            <a:r>
              <a:rPr lang="it-IT" sz="1400" dirty="0" smtClean="0"/>
              <a:t>VOLIZIONI</a:t>
            </a:r>
            <a:endParaRPr lang="it-IT" sz="1400" dirty="0"/>
          </a:p>
        </p:txBody>
      </p:sp>
    </p:spTree>
    <p:extLst>
      <p:ext uri="{BB962C8B-B14F-4D97-AF65-F5344CB8AC3E}">
        <p14:creationId xmlns:p14="http://schemas.microsoft.com/office/powerpoint/2010/main" val="1960960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01046" y="125069"/>
            <a:ext cx="4273177" cy="646331"/>
          </a:xfrm>
          <a:prstGeom prst="rect">
            <a:avLst/>
          </a:prstGeom>
          <a:solidFill>
            <a:schemeClr val="accent6">
              <a:lumMod val="20000"/>
              <a:lumOff val="80000"/>
            </a:schemeClr>
          </a:solidFill>
        </p:spPr>
        <p:txBody>
          <a:bodyPr wrap="square" rtlCol="0">
            <a:spAutoFit/>
          </a:bodyPr>
          <a:lstStyle/>
          <a:p>
            <a:pPr algn="ctr"/>
            <a:r>
              <a:rPr lang="it-IT" dirty="0" smtClean="0"/>
              <a:t>ESSERE COMPETENTE </a:t>
            </a:r>
          </a:p>
          <a:p>
            <a:pPr algn="ctr"/>
            <a:r>
              <a:rPr lang="it-IT" dirty="0" smtClean="0"/>
              <a:t>IMPLICA</a:t>
            </a:r>
            <a:endParaRPr lang="it-IT" dirty="0"/>
          </a:p>
        </p:txBody>
      </p:sp>
      <p:sp>
        <p:nvSpPr>
          <p:cNvPr id="5" name="CasellaDiTesto 4"/>
          <p:cNvSpPr txBox="1"/>
          <p:nvPr/>
        </p:nvSpPr>
        <p:spPr>
          <a:xfrm>
            <a:off x="2401046" y="959222"/>
            <a:ext cx="4273177" cy="1477328"/>
          </a:xfrm>
          <a:prstGeom prst="rect">
            <a:avLst/>
          </a:prstGeom>
          <a:solidFill>
            <a:schemeClr val="accent5">
              <a:lumMod val="20000"/>
              <a:lumOff val="80000"/>
            </a:schemeClr>
          </a:solidFill>
        </p:spPr>
        <p:txBody>
          <a:bodyPr wrap="square" rtlCol="0">
            <a:spAutoFit/>
          </a:bodyPr>
          <a:lstStyle/>
          <a:p>
            <a:pPr algn="ctr"/>
            <a:r>
              <a:rPr lang="it-IT" dirty="0" smtClean="0"/>
              <a:t>DI FRONTE A UNA SITUAZIONE PROBLEMATICA RIGUARDANTE SIA LA SFERA SCOLASTICA CHE QUELLA EXTRASCOLASTICA,</a:t>
            </a:r>
          </a:p>
          <a:p>
            <a:pPr algn="ctr"/>
            <a:r>
              <a:rPr lang="it-IT" dirty="0" smtClean="0"/>
              <a:t>SAPERSI </a:t>
            </a:r>
            <a:r>
              <a:rPr lang="it-IT" dirty="0"/>
              <a:t>GESTIRE </a:t>
            </a:r>
            <a:r>
              <a:rPr lang="it-IT" dirty="0" smtClean="0"/>
              <a:t>EFFICACEMENTE</a:t>
            </a:r>
            <a:endParaRPr lang="it-IT" dirty="0"/>
          </a:p>
        </p:txBody>
      </p:sp>
      <p:sp>
        <p:nvSpPr>
          <p:cNvPr id="6" name="CasellaDiTesto 5"/>
          <p:cNvSpPr txBox="1"/>
          <p:nvPr/>
        </p:nvSpPr>
        <p:spPr>
          <a:xfrm>
            <a:off x="137458" y="2726613"/>
            <a:ext cx="1984189" cy="1754327"/>
          </a:xfrm>
          <a:prstGeom prst="rect">
            <a:avLst/>
          </a:prstGeom>
          <a:solidFill>
            <a:schemeClr val="accent5">
              <a:lumMod val="20000"/>
              <a:lumOff val="80000"/>
            </a:schemeClr>
          </a:solidFill>
        </p:spPr>
        <p:txBody>
          <a:bodyPr wrap="square" rtlCol="0">
            <a:spAutoFit/>
          </a:bodyPr>
          <a:lstStyle/>
          <a:p>
            <a:pPr algn="ctr"/>
            <a:r>
              <a:rPr lang="it-IT" dirty="0" smtClean="0"/>
              <a:t>POTENDO CONTARE SU UN </a:t>
            </a:r>
          </a:p>
          <a:p>
            <a:pPr algn="ctr"/>
            <a:r>
              <a:rPr lang="it-IT" dirty="0" smtClean="0"/>
              <a:t>REPERTORIO PERSONALE  </a:t>
            </a:r>
          </a:p>
          <a:p>
            <a:pPr algn="ctr"/>
            <a:r>
              <a:rPr lang="it-IT" dirty="0" smtClean="0"/>
              <a:t>DI RISORSE COGNITIVE</a:t>
            </a:r>
            <a:endParaRPr lang="it-IT" dirty="0"/>
          </a:p>
        </p:txBody>
      </p:sp>
      <p:sp>
        <p:nvSpPr>
          <p:cNvPr id="7" name="CasellaDiTesto 6"/>
          <p:cNvSpPr txBox="1"/>
          <p:nvPr/>
        </p:nvSpPr>
        <p:spPr>
          <a:xfrm>
            <a:off x="2421963" y="2726613"/>
            <a:ext cx="2115672" cy="3416320"/>
          </a:xfrm>
          <a:prstGeom prst="rect">
            <a:avLst/>
          </a:prstGeom>
          <a:solidFill>
            <a:schemeClr val="accent5">
              <a:lumMod val="20000"/>
              <a:lumOff val="80000"/>
            </a:schemeClr>
          </a:solidFill>
        </p:spPr>
        <p:txBody>
          <a:bodyPr wrap="square" rtlCol="0">
            <a:spAutoFit/>
          </a:bodyPr>
          <a:lstStyle/>
          <a:p>
            <a:pPr algn="ctr"/>
            <a:r>
              <a:rPr lang="it-IT" dirty="0" smtClean="0"/>
              <a:t>PROGETTANDO UN PERCORSO FUNZIONALE AL CONTESTO E AL COMPITO RICHIESTO, MOBILITANDO E ORCHESTRANDO LE RISORSE INTERNE (COGNITIVE ED EMOTIVE) ED ESTERNE</a:t>
            </a:r>
            <a:endParaRPr lang="it-IT" dirty="0"/>
          </a:p>
        </p:txBody>
      </p:sp>
      <p:sp>
        <p:nvSpPr>
          <p:cNvPr id="8" name="CasellaDiTesto 7"/>
          <p:cNvSpPr txBox="1"/>
          <p:nvPr/>
        </p:nvSpPr>
        <p:spPr>
          <a:xfrm>
            <a:off x="7013388" y="2782820"/>
            <a:ext cx="1909483" cy="2031325"/>
          </a:xfrm>
          <a:prstGeom prst="rect">
            <a:avLst/>
          </a:prstGeom>
          <a:solidFill>
            <a:schemeClr val="accent5">
              <a:lumMod val="20000"/>
              <a:lumOff val="80000"/>
            </a:schemeClr>
          </a:solidFill>
        </p:spPr>
        <p:txBody>
          <a:bodyPr wrap="square" rtlCol="0">
            <a:spAutoFit/>
          </a:bodyPr>
          <a:lstStyle/>
          <a:p>
            <a:pPr algn="ctr"/>
            <a:r>
              <a:rPr lang="it-IT" dirty="0" smtClean="0"/>
              <a:t>DECIDENDO DI VOLERSI IMPEGNARE E PERSISTERE NONOSTANTE LA FATICA E LE DIFFICOLTÀ</a:t>
            </a:r>
            <a:endParaRPr lang="it-IT" dirty="0"/>
          </a:p>
        </p:txBody>
      </p:sp>
      <p:sp>
        <p:nvSpPr>
          <p:cNvPr id="9" name="CasellaDiTesto 8"/>
          <p:cNvSpPr txBox="1"/>
          <p:nvPr/>
        </p:nvSpPr>
        <p:spPr>
          <a:xfrm>
            <a:off x="0" y="6383806"/>
            <a:ext cx="1867647" cy="369332"/>
          </a:xfrm>
          <a:prstGeom prst="rect">
            <a:avLst/>
          </a:prstGeom>
          <a:noFill/>
        </p:spPr>
        <p:txBody>
          <a:bodyPr wrap="square" rtlCol="0">
            <a:spAutoFit/>
          </a:bodyPr>
          <a:lstStyle/>
          <a:p>
            <a:pPr algn="ctr"/>
            <a:r>
              <a:rPr lang="it-IT" dirty="0" smtClean="0"/>
              <a:t>LIVELLO 1 </a:t>
            </a:r>
            <a:endParaRPr lang="it-IT" dirty="0"/>
          </a:p>
        </p:txBody>
      </p:sp>
      <p:sp>
        <p:nvSpPr>
          <p:cNvPr id="10" name="CasellaDiTesto 9"/>
          <p:cNvSpPr txBox="1"/>
          <p:nvPr/>
        </p:nvSpPr>
        <p:spPr>
          <a:xfrm>
            <a:off x="2401046" y="6323222"/>
            <a:ext cx="1867647" cy="369332"/>
          </a:xfrm>
          <a:prstGeom prst="rect">
            <a:avLst/>
          </a:prstGeom>
          <a:noFill/>
        </p:spPr>
        <p:txBody>
          <a:bodyPr wrap="square" rtlCol="0">
            <a:spAutoFit/>
          </a:bodyPr>
          <a:lstStyle/>
          <a:p>
            <a:pPr algn="ctr"/>
            <a:r>
              <a:rPr lang="it-IT" dirty="0" smtClean="0"/>
              <a:t>LIVELLO 2 </a:t>
            </a:r>
            <a:endParaRPr lang="it-IT" dirty="0"/>
          </a:p>
        </p:txBody>
      </p:sp>
      <p:sp>
        <p:nvSpPr>
          <p:cNvPr id="11" name="CasellaDiTesto 10"/>
          <p:cNvSpPr txBox="1"/>
          <p:nvPr/>
        </p:nvSpPr>
        <p:spPr>
          <a:xfrm>
            <a:off x="4834962" y="2782820"/>
            <a:ext cx="1909483" cy="2031325"/>
          </a:xfrm>
          <a:prstGeom prst="rect">
            <a:avLst/>
          </a:prstGeom>
          <a:solidFill>
            <a:schemeClr val="accent5">
              <a:lumMod val="20000"/>
              <a:lumOff val="80000"/>
            </a:schemeClr>
          </a:solidFill>
        </p:spPr>
        <p:txBody>
          <a:bodyPr wrap="square" rtlCol="0">
            <a:spAutoFit/>
          </a:bodyPr>
          <a:lstStyle/>
          <a:p>
            <a:pPr algn="ctr"/>
            <a:r>
              <a:rPr lang="it-IT" dirty="0"/>
              <a:t>SE </a:t>
            </a:r>
            <a:r>
              <a:rPr lang="it-IT" dirty="0" smtClean="0"/>
              <a:t>NECESSARIO,</a:t>
            </a:r>
            <a:endParaRPr lang="it-IT" dirty="0"/>
          </a:p>
          <a:p>
            <a:pPr algn="ctr"/>
            <a:r>
              <a:rPr lang="it-IT" dirty="0" smtClean="0"/>
              <a:t>RIUSCENDO A CAMBIARE SCHEMI CONCETTUALI E PROCEDURALI CONSOLIDATI</a:t>
            </a:r>
            <a:endParaRPr lang="it-IT" dirty="0"/>
          </a:p>
        </p:txBody>
      </p:sp>
      <p:sp>
        <p:nvSpPr>
          <p:cNvPr id="13" name="CasellaDiTesto 12"/>
          <p:cNvSpPr txBox="1"/>
          <p:nvPr/>
        </p:nvSpPr>
        <p:spPr>
          <a:xfrm>
            <a:off x="5986914" y="6488668"/>
            <a:ext cx="1867647" cy="369332"/>
          </a:xfrm>
          <a:prstGeom prst="rect">
            <a:avLst/>
          </a:prstGeom>
          <a:noFill/>
        </p:spPr>
        <p:txBody>
          <a:bodyPr wrap="square" rtlCol="0">
            <a:spAutoFit/>
          </a:bodyPr>
          <a:lstStyle/>
          <a:p>
            <a:pPr algn="ctr"/>
            <a:r>
              <a:rPr lang="it-IT" dirty="0" smtClean="0"/>
              <a:t>LIVELLO 3 </a:t>
            </a:r>
            <a:endParaRPr lang="it-IT" dirty="0"/>
          </a:p>
        </p:txBody>
      </p:sp>
      <p:cxnSp>
        <p:nvCxnSpPr>
          <p:cNvPr id="14" name="Connettore 1 13"/>
          <p:cNvCxnSpPr>
            <a:stCxn id="4" idx="2"/>
            <a:endCxn id="5" idx="0"/>
          </p:cNvCxnSpPr>
          <p:nvPr/>
        </p:nvCxnSpPr>
        <p:spPr>
          <a:xfrm>
            <a:off x="4537635" y="771400"/>
            <a:ext cx="0" cy="187822"/>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7" name="Connettore 4 16"/>
          <p:cNvCxnSpPr>
            <a:stCxn id="5" idx="1"/>
            <a:endCxn id="6" idx="0"/>
          </p:cNvCxnSpPr>
          <p:nvPr/>
        </p:nvCxnSpPr>
        <p:spPr>
          <a:xfrm rot="10800000" flipV="1">
            <a:off x="1129554" y="1697885"/>
            <a:ext cx="1271493" cy="1028727"/>
          </a:xfrm>
          <a:prstGeom prst="bentConnector2">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9" name="Connettore 4 18"/>
          <p:cNvCxnSpPr/>
          <p:nvPr/>
        </p:nvCxnSpPr>
        <p:spPr>
          <a:xfrm rot="5400000">
            <a:off x="3496420" y="2520412"/>
            <a:ext cx="352617" cy="184896"/>
          </a:xfrm>
          <a:prstGeom prst="bentConnector3">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21" name="Connettore 4 20"/>
          <p:cNvCxnSpPr>
            <a:endCxn id="11" idx="0"/>
          </p:cNvCxnSpPr>
          <p:nvPr/>
        </p:nvCxnSpPr>
        <p:spPr>
          <a:xfrm rot="16200000" flipH="1">
            <a:off x="5560541" y="2553656"/>
            <a:ext cx="346269" cy="112057"/>
          </a:xfrm>
          <a:prstGeom prst="bentConnector3">
            <a:avLst>
              <a:gd name="adj1" fmla="val 50000"/>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23" name="Connettore 4 22"/>
          <p:cNvCxnSpPr>
            <a:stCxn id="5" idx="3"/>
            <a:endCxn id="8" idx="0"/>
          </p:cNvCxnSpPr>
          <p:nvPr/>
        </p:nvCxnSpPr>
        <p:spPr>
          <a:xfrm>
            <a:off x="6674223" y="1697886"/>
            <a:ext cx="1293907" cy="1084934"/>
          </a:xfrm>
          <a:prstGeom prst="bentConnector2">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3" name="Connettore 2 2"/>
          <p:cNvCxnSpPr/>
          <p:nvPr/>
        </p:nvCxnSpPr>
        <p:spPr>
          <a:xfrm>
            <a:off x="933823" y="4744016"/>
            <a:ext cx="0" cy="11550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nettore 2 14"/>
          <p:cNvCxnSpPr/>
          <p:nvPr/>
        </p:nvCxnSpPr>
        <p:spPr>
          <a:xfrm>
            <a:off x="5902859" y="4979406"/>
            <a:ext cx="841586" cy="15092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onnettore 2 19"/>
          <p:cNvCxnSpPr/>
          <p:nvPr/>
        </p:nvCxnSpPr>
        <p:spPr>
          <a:xfrm flipH="1">
            <a:off x="7106970" y="4814145"/>
            <a:ext cx="747591" cy="16745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Connettore 2 21"/>
          <p:cNvCxnSpPr>
            <a:endCxn id="10" idx="0"/>
          </p:cNvCxnSpPr>
          <p:nvPr/>
        </p:nvCxnSpPr>
        <p:spPr>
          <a:xfrm>
            <a:off x="3334870" y="6056768"/>
            <a:ext cx="0" cy="2664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3192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41108"/>
            <a:ext cx="8229600" cy="1143000"/>
          </a:xfrm>
        </p:spPr>
        <p:txBody>
          <a:bodyPr/>
          <a:lstStyle/>
          <a:p>
            <a:r>
              <a:rPr lang="it-IT" dirty="0" smtClean="0"/>
              <a:t>ESEMPIO: SAPER STUDIARE</a:t>
            </a:r>
            <a:endParaRPr lang="it-IT" dirty="0"/>
          </a:p>
        </p:txBody>
      </p:sp>
    </p:spTree>
    <p:extLst>
      <p:ext uri="{BB962C8B-B14F-4D97-AF65-F5344CB8AC3E}">
        <p14:creationId xmlns:p14="http://schemas.microsoft.com/office/powerpoint/2010/main" val="4107665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a:xfrm>
            <a:off x="3570344" y="2763968"/>
            <a:ext cx="1710167" cy="822960"/>
          </a:xfrm>
          <a:prstGeom prst="ellipse">
            <a:avLst/>
          </a:prstGeom>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800000"/>
                </a:solidFill>
              </a:rPr>
              <a:t>SAPER STUDIARE</a:t>
            </a:r>
            <a:endParaRPr lang="it-IT" dirty="0">
              <a:solidFill>
                <a:srgbClr val="800000"/>
              </a:solidFill>
            </a:endParaRPr>
          </a:p>
        </p:txBody>
      </p:sp>
      <p:sp>
        <p:nvSpPr>
          <p:cNvPr id="5" name="Rettangolo 4"/>
          <p:cNvSpPr/>
          <p:nvPr/>
        </p:nvSpPr>
        <p:spPr>
          <a:xfrm>
            <a:off x="318834" y="791208"/>
            <a:ext cx="2533127" cy="2395222"/>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r>
              <a:rPr lang="it-IT" b="1" dirty="0" smtClean="0">
                <a:solidFill>
                  <a:schemeClr val="tx1"/>
                </a:solidFill>
              </a:rPr>
              <a:t>CONOSCENZE</a:t>
            </a:r>
            <a:r>
              <a:rPr lang="it-IT" dirty="0" smtClean="0">
                <a:solidFill>
                  <a:schemeClr val="tx1"/>
                </a:solidFill>
              </a:rPr>
              <a:t> (IMMIGRAZIONE, CAUSE, EFFETTI…)</a:t>
            </a:r>
          </a:p>
          <a:p>
            <a:endParaRPr lang="it-IT" dirty="0">
              <a:solidFill>
                <a:schemeClr val="tx1"/>
              </a:solidFill>
            </a:endParaRPr>
          </a:p>
          <a:p>
            <a:r>
              <a:rPr lang="it-IT" b="1" dirty="0" smtClean="0">
                <a:solidFill>
                  <a:schemeClr val="tx1"/>
                </a:solidFill>
              </a:rPr>
              <a:t>ABILITÀ</a:t>
            </a:r>
          </a:p>
          <a:p>
            <a:r>
              <a:rPr lang="it-IT" dirty="0" smtClean="0">
                <a:solidFill>
                  <a:schemeClr val="tx1"/>
                </a:solidFill>
              </a:rPr>
              <a:t>(INTERROGARE IL TESTO, INFERIRE, COLLEGARE, PARAFRASARE…)</a:t>
            </a:r>
            <a:endParaRPr lang="it-IT" dirty="0">
              <a:solidFill>
                <a:schemeClr val="tx1"/>
              </a:solidFill>
            </a:endParaRPr>
          </a:p>
        </p:txBody>
      </p:sp>
      <p:cxnSp>
        <p:nvCxnSpPr>
          <p:cNvPr id="6" name="Connettore 1 5"/>
          <p:cNvCxnSpPr>
            <a:endCxn id="5" idx="3"/>
          </p:cNvCxnSpPr>
          <p:nvPr/>
        </p:nvCxnSpPr>
        <p:spPr>
          <a:xfrm flipH="1" flipV="1">
            <a:off x="2851961" y="1988819"/>
            <a:ext cx="1009736" cy="901702"/>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8" name="Rettangolo 7"/>
          <p:cNvSpPr/>
          <p:nvPr/>
        </p:nvSpPr>
        <p:spPr>
          <a:xfrm>
            <a:off x="5782235" y="754248"/>
            <a:ext cx="3227294" cy="2571603"/>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r>
              <a:rPr lang="it-IT" b="1" dirty="0" smtClean="0">
                <a:solidFill>
                  <a:schemeClr val="tx1"/>
                </a:solidFill>
              </a:rPr>
              <a:t>ABITI MENTALI</a:t>
            </a:r>
          </a:p>
          <a:p>
            <a:r>
              <a:rPr lang="it-IT" dirty="0" smtClean="0">
                <a:solidFill>
                  <a:schemeClr val="tx1"/>
                </a:solidFill>
              </a:rPr>
              <a:t>(ASCOLTO, CONCENTRAZIONE, ASSUMERE PUNTI DI VISTA DIVERSI…)</a:t>
            </a:r>
          </a:p>
          <a:p>
            <a:endParaRPr lang="it-IT" dirty="0">
              <a:solidFill>
                <a:schemeClr val="tx1"/>
              </a:solidFill>
            </a:endParaRPr>
          </a:p>
          <a:p>
            <a:r>
              <a:rPr lang="it-IT" b="1" dirty="0" smtClean="0">
                <a:solidFill>
                  <a:schemeClr val="tx1"/>
                </a:solidFill>
              </a:rPr>
              <a:t>GESTIRSI</a:t>
            </a:r>
          </a:p>
          <a:p>
            <a:r>
              <a:rPr lang="it-IT" dirty="0" smtClean="0">
                <a:solidFill>
                  <a:schemeClr val="tx1"/>
                </a:solidFill>
              </a:rPr>
              <a:t>(PIANIFICARE AZIONI, SCEGLIERE STRATEGIA, USARE STRUMENTI…)</a:t>
            </a:r>
            <a:endParaRPr lang="it-IT" dirty="0">
              <a:solidFill>
                <a:schemeClr val="tx1"/>
              </a:solidFill>
            </a:endParaRPr>
          </a:p>
        </p:txBody>
      </p:sp>
      <p:cxnSp>
        <p:nvCxnSpPr>
          <p:cNvPr id="9" name="Connettore 1 8"/>
          <p:cNvCxnSpPr>
            <a:stCxn id="4" idx="7"/>
            <a:endCxn id="8" idx="1"/>
          </p:cNvCxnSpPr>
          <p:nvPr/>
        </p:nvCxnSpPr>
        <p:spPr>
          <a:xfrm flipV="1">
            <a:off x="5030063" y="2040050"/>
            <a:ext cx="752172" cy="84443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flipH="1">
            <a:off x="4425427" y="3642360"/>
            <a:ext cx="1" cy="48827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14" name="Rettangolo 13"/>
          <p:cNvSpPr/>
          <p:nvPr/>
        </p:nvSpPr>
        <p:spPr>
          <a:xfrm>
            <a:off x="2125081" y="4130638"/>
            <a:ext cx="4897272" cy="2563009"/>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r>
              <a:rPr lang="it-IT" b="1" dirty="0" smtClean="0">
                <a:solidFill>
                  <a:schemeClr val="tx1"/>
                </a:solidFill>
              </a:rPr>
              <a:t>MOTIVAZIONE</a:t>
            </a:r>
          </a:p>
          <a:p>
            <a:r>
              <a:rPr lang="it-IT" dirty="0" smtClean="0">
                <a:solidFill>
                  <a:schemeClr val="tx1"/>
                </a:solidFill>
              </a:rPr>
              <a:t>(COMPRENDERE IMPORTANZA, SENTIRSI CAPACE…)</a:t>
            </a:r>
          </a:p>
          <a:p>
            <a:endParaRPr lang="it-IT" dirty="0">
              <a:solidFill>
                <a:schemeClr val="tx1"/>
              </a:solidFill>
            </a:endParaRPr>
          </a:p>
          <a:p>
            <a:r>
              <a:rPr lang="it-IT" b="1" dirty="0" smtClean="0">
                <a:solidFill>
                  <a:schemeClr val="tx1"/>
                </a:solidFill>
              </a:rPr>
              <a:t>VOLIZIONE</a:t>
            </a:r>
          </a:p>
          <a:p>
            <a:r>
              <a:rPr lang="it-IT" dirty="0" smtClean="0">
                <a:solidFill>
                  <a:schemeClr val="tx1"/>
                </a:solidFill>
              </a:rPr>
              <a:t>(DECISIONE, IMPEGNO, PERSISTENZA…)</a:t>
            </a:r>
          </a:p>
          <a:p>
            <a:endParaRPr lang="it-IT" dirty="0">
              <a:solidFill>
                <a:schemeClr val="tx1"/>
              </a:solidFill>
            </a:endParaRPr>
          </a:p>
          <a:p>
            <a:r>
              <a:rPr lang="it-IT" b="1" dirty="0" smtClean="0">
                <a:solidFill>
                  <a:schemeClr val="tx1"/>
                </a:solidFill>
              </a:rPr>
              <a:t>RIFLETTERE STRATEGICAMENTE</a:t>
            </a:r>
          </a:p>
          <a:p>
            <a:r>
              <a:rPr lang="it-IT" dirty="0" smtClean="0">
                <a:solidFill>
                  <a:schemeClr val="tx1"/>
                </a:solidFill>
              </a:rPr>
              <a:t>(CAMBIARE STRATEGIA…)</a:t>
            </a:r>
          </a:p>
          <a:p>
            <a:endParaRPr lang="it-IT" dirty="0">
              <a:solidFill>
                <a:schemeClr val="tx1"/>
              </a:solidFill>
            </a:endParaRPr>
          </a:p>
        </p:txBody>
      </p:sp>
      <p:cxnSp>
        <p:nvCxnSpPr>
          <p:cNvPr id="21" name="Connettore 7 20"/>
          <p:cNvCxnSpPr>
            <a:endCxn id="14" idx="1"/>
          </p:cNvCxnSpPr>
          <p:nvPr/>
        </p:nvCxnSpPr>
        <p:spPr>
          <a:xfrm rot="16200000" flipH="1">
            <a:off x="368037" y="3655098"/>
            <a:ext cx="2225713" cy="1288375"/>
          </a:xfrm>
          <a:prstGeom prst="curvedConnector2">
            <a:avLst/>
          </a:prstGeom>
          <a:ln/>
        </p:spPr>
        <p:style>
          <a:lnRef idx="2">
            <a:schemeClr val="accent1"/>
          </a:lnRef>
          <a:fillRef idx="0">
            <a:schemeClr val="accent1"/>
          </a:fillRef>
          <a:effectRef idx="1">
            <a:schemeClr val="accent1"/>
          </a:effectRef>
          <a:fontRef idx="minor">
            <a:schemeClr val="tx1"/>
          </a:fontRef>
        </p:style>
      </p:cxnSp>
      <p:cxnSp>
        <p:nvCxnSpPr>
          <p:cNvPr id="23" name="Connettore 7 22"/>
          <p:cNvCxnSpPr>
            <a:endCxn id="14" idx="3"/>
          </p:cNvCxnSpPr>
          <p:nvPr/>
        </p:nvCxnSpPr>
        <p:spPr>
          <a:xfrm rot="5400000">
            <a:off x="6539506" y="3808701"/>
            <a:ext cx="2086290" cy="1120595"/>
          </a:xfrm>
          <a:prstGeom prst="curvedConnector2">
            <a:avLst/>
          </a:prstGeom>
          <a:ln/>
        </p:spPr>
        <p:style>
          <a:lnRef idx="2">
            <a:schemeClr val="accent1"/>
          </a:lnRef>
          <a:fillRef idx="0">
            <a:schemeClr val="accent1"/>
          </a:fillRef>
          <a:effectRef idx="1">
            <a:schemeClr val="accent1"/>
          </a:effectRef>
          <a:fontRef idx="minor">
            <a:schemeClr val="tx1"/>
          </a:fontRef>
        </p:style>
      </p:cxnSp>
      <p:cxnSp>
        <p:nvCxnSpPr>
          <p:cNvPr id="24" name="Connettore 7 23"/>
          <p:cNvCxnSpPr>
            <a:stCxn id="5" idx="0"/>
            <a:endCxn id="8" idx="0"/>
          </p:cNvCxnSpPr>
          <p:nvPr/>
        </p:nvCxnSpPr>
        <p:spPr>
          <a:xfrm rot="5400000" flipH="1" flipV="1">
            <a:off x="4472160" y="-2132514"/>
            <a:ext cx="36960" cy="5810484"/>
          </a:xfrm>
          <a:prstGeom prst="curvedConnector3">
            <a:avLst>
              <a:gd name="adj1" fmla="val 718506"/>
            </a:avLst>
          </a:prstGeom>
          <a:ln/>
        </p:spPr>
        <p:style>
          <a:lnRef idx="2">
            <a:schemeClr val="accent1"/>
          </a:lnRef>
          <a:fillRef idx="0">
            <a:schemeClr val="accent1"/>
          </a:fillRef>
          <a:effectRef idx="1">
            <a:schemeClr val="accent1"/>
          </a:effectRef>
          <a:fontRef idx="minor">
            <a:schemeClr val="tx1"/>
          </a:fontRef>
        </p:style>
      </p:cxnSp>
      <p:sp>
        <p:nvSpPr>
          <p:cNvPr id="35" name="CasellaDiTesto 34"/>
          <p:cNvSpPr txBox="1"/>
          <p:nvPr/>
        </p:nvSpPr>
        <p:spPr>
          <a:xfrm rot="20006536">
            <a:off x="376830" y="62983"/>
            <a:ext cx="1073048" cy="646331"/>
          </a:xfrm>
          <a:prstGeom prst="rect">
            <a:avLst/>
          </a:prstGeom>
          <a:noFill/>
        </p:spPr>
        <p:txBody>
          <a:bodyPr wrap="square" rtlCol="0">
            <a:spAutoFit/>
          </a:bodyPr>
          <a:lstStyle/>
          <a:p>
            <a:pPr algn="ctr"/>
            <a:r>
              <a:rPr lang="it-IT" dirty="0" smtClean="0"/>
              <a:t>1° LIVELLO</a:t>
            </a:r>
            <a:endParaRPr lang="it-IT" dirty="0"/>
          </a:p>
        </p:txBody>
      </p:sp>
      <p:sp>
        <p:nvSpPr>
          <p:cNvPr id="36" name="CasellaDiTesto 35"/>
          <p:cNvSpPr txBox="1"/>
          <p:nvPr/>
        </p:nvSpPr>
        <p:spPr>
          <a:xfrm rot="1620772">
            <a:off x="7337477" y="208426"/>
            <a:ext cx="1073048" cy="646331"/>
          </a:xfrm>
          <a:prstGeom prst="rect">
            <a:avLst/>
          </a:prstGeom>
          <a:noFill/>
        </p:spPr>
        <p:txBody>
          <a:bodyPr wrap="square" rtlCol="0">
            <a:spAutoFit/>
          </a:bodyPr>
          <a:lstStyle/>
          <a:p>
            <a:pPr algn="ctr"/>
            <a:r>
              <a:rPr lang="it-IT" dirty="0" smtClean="0"/>
              <a:t>2° LIVELLO</a:t>
            </a:r>
            <a:endParaRPr lang="it-IT" dirty="0"/>
          </a:p>
        </p:txBody>
      </p:sp>
      <p:sp>
        <p:nvSpPr>
          <p:cNvPr id="37" name="CasellaDiTesto 36"/>
          <p:cNvSpPr txBox="1"/>
          <p:nvPr/>
        </p:nvSpPr>
        <p:spPr>
          <a:xfrm>
            <a:off x="4919197" y="3520083"/>
            <a:ext cx="1073048" cy="646331"/>
          </a:xfrm>
          <a:prstGeom prst="rect">
            <a:avLst/>
          </a:prstGeom>
          <a:noFill/>
        </p:spPr>
        <p:txBody>
          <a:bodyPr wrap="square" rtlCol="0">
            <a:spAutoFit/>
          </a:bodyPr>
          <a:lstStyle/>
          <a:p>
            <a:pPr algn="ctr"/>
            <a:r>
              <a:rPr lang="it-IT" dirty="0" smtClean="0"/>
              <a:t>3° LIVELLO</a:t>
            </a:r>
            <a:endParaRPr lang="it-IT" dirty="0"/>
          </a:p>
        </p:txBody>
      </p:sp>
    </p:spTree>
    <p:extLst>
      <p:ext uri="{BB962C8B-B14F-4D97-AF65-F5344CB8AC3E}">
        <p14:creationId xmlns:p14="http://schemas.microsoft.com/office/powerpoint/2010/main" val="3743663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6075" y="989013"/>
            <a:ext cx="8229600" cy="1143000"/>
          </a:xfrm>
        </p:spPr>
        <p:txBody>
          <a:bodyPr/>
          <a:lstStyle/>
          <a:p>
            <a:r>
              <a:rPr lang="it-IT" dirty="0" smtClean="0"/>
              <a:t>IMPOSTAZIONE</a:t>
            </a:r>
            <a:endParaRPr lang="it-IT" dirty="0"/>
          </a:p>
        </p:txBody>
      </p:sp>
      <p:sp>
        <p:nvSpPr>
          <p:cNvPr id="4" name="CasellaDiTesto 3"/>
          <p:cNvSpPr txBox="1"/>
          <p:nvPr/>
        </p:nvSpPr>
        <p:spPr>
          <a:xfrm>
            <a:off x="1317625" y="2698750"/>
            <a:ext cx="6111875" cy="1384995"/>
          </a:xfrm>
          <a:prstGeom prst="rect">
            <a:avLst/>
          </a:prstGeom>
          <a:noFill/>
        </p:spPr>
        <p:txBody>
          <a:bodyPr wrap="square" rtlCol="0">
            <a:spAutoFit/>
          </a:bodyPr>
          <a:lstStyle/>
          <a:p>
            <a:pPr marL="342900" indent="-342900">
              <a:buAutoNum type="arabicPeriod"/>
            </a:pPr>
            <a:r>
              <a:rPr lang="it-IT" sz="2800" dirty="0" smtClean="0"/>
              <a:t>COSTRUTTO DI COMPETENZA</a:t>
            </a:r>
          </a:p>
          <a:p>
            <a:pPr marL="342900" indent="-342900">
              <a:buAutoNum type="arabicPeriod"/>
            </a:pPr>
            <a:r>
              <a:rPr lang="it-IT" sz="2800" dirty="0" smtClean="0"/>
              <a:t>DIDATTICA PER COMPETENZE</a:t>
            </a:r>
          </a:p>
          <a:p>
            <a:pPr marL="342900" indent="-342900">
              <a:buAutoNum type="arabicPeriod"/>
            </a:pPr>
            <a:r>
              <a:rPr lang="it-IT" sz="2800" dirty="0" smtClean="0"/>
              <a:t>UNITÀ DI APPRENDIMENTO</a:t>
            </a:r>
            <a:endParaRPr lang="it-IT" sz="2800" dirty="0"/>
          </a:p>
        </p:txBody>
      </p:sp>
    </p:spTree>
    <p:extLst>
      <p:ext uri="{BB962C8B-B14F-4D97-AF65-F5344CB8AC3E}">
        <p14:creationId xmlns:p14="http://schemas.microsoft.com/office/powerpoint/2010/main" val="634588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DEFINIZIONI DI COMPETENZA</a:t>
            </a:r>
            <a:endParaRPr lang="it-IT" dirty="0"/>
          </a:p>
        </p:txBody>
      </p:sp>
      <p:pic>
        <p:nvPicPr>
          <p:cNvPr id="6" name="Immagine 5" descr="Schermata 2016-01-22 alle 17.51.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5200"/>
            <a:ext cx="9144000" cy="863330"/>
          </a:xfrm>
          <a:prstGeom prst="rect">
            <a:avLst/>
          </a:prstGeom>
        </p:spPr>
      </p:pic>
      <p:pic>
        <p:nvPicPr>
          <p:cNvPr id="7" name="Immagine 6" descr="Schermata 2016-01-22 alle 17.51.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09246"/>
            <a:ext cx="8775700" cy="1054100"/>
          </a:xfrm>
          <a:prstGeom prst="rect">
            <a:avLst/>
          </a:prstGeom>
        </p:spPr>
      </p:pic>
      <p:sp>
        <p:nvSpPr>
          <p:cNvPr id="8" name="CasellaDiTesto 7"/>
          <p:cNvSpPr txBox="1"/>
          <p:nvPr/>
        </p:nvSpPr>
        <p:spPr>
          <a:xfrm>
            <a:off x="627529" y="1417638"/>
            <a:ext cx="2450353" cy="369332"/>
          </a:xfrm>
          <a:prstGeom prst="rect">
            <a:avLst/>
          </a:prstGeom>
          <a:noFill/>
        </p:spPr>
        <p:txBody>
          <a:bodyPr wrap="square" rtlCol="0">
            <a:spAutoFit/>
          </a:bodyPr>
          <a:lstStyle/>
          <a:p>
            <a:r>
              <a:rPr lang="it-IT" dirty="0" smtClean="0"/>
              <a:t>M. PELLEREY</a:t>
            </a:r>
            <a:endParaRPr lang="it-IT" dirty="0"/>
          </a:p>
        </p:txBody>
      </p:sp>
      <p:sp>
        <p:nvSpPr>
          <p:cNvPr id="9" name="CasellaDiTesto 8"/>
          <p:cNvSpPr txBox="1"/>
          <p:nvPr/>
        </p:nvSpPr>
        <p:spPr>
          <a:xfrm>
            <a:off x="627528" y="3570941"/>
            <a:ext cx="5005296" cy="369332"/>
          </a:xfrm>
          <a:prstGeom prst="rect">
            <a:avLst/>
          </a:prstGeom>
          <a:noFill/>
        </p:spPr>
        <p:txBody>
          <a:bodyPr wrap="square" rtlCol="0">
            <a:spAutoFit/>
          </a:bodyPr>
          <a:lstStyle/>
          <a:p>
            <a:r>
              <a:rPr lang="it-IT" dirty="0" smtClean="0"/>
              <a:t>QUADRO EUROPEO DELLE QUALIFICHE (EQF), 2008</a:t>
            </a:r>
            <a:endParaRPr lang="it-IT" dirty="0"/>
          </a:p>
        </p:txBody>
      </p:sp>
    </p:spTree>
    <p:extLst>
      <p:ext uri="{BB962C8B-B14F-4D97-AF65-F5344CB8AC3E}">
        <p14:creationId xmlns:p14="http://schemas.microsoft.com/office/powerpoint/2010/main" val="3731983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592388"/>
            <a:ext cx="8229600" cy="1143000"/>
          </a:xfrm>
        </p:spPr>
        <p:txBody>
          <a:bodyPr>
            <a:normAutofit fontScale="90000"/>
          </a:bodyPr>
          <a:lstStyle/>
          <a:p>
            <a:r>
              <a:rPr lang="it-IT" dirty="0" smtClean="0"/>
              <a:t>DIDATTICA</a:t>
            </a:r>
            <a:br>
              <a:rPr lang="it-IT" dirty="0" smtClean="0"/>
            </a:br>
            <a:r>
              <a:rPr lang="it-IT" dirty="0" smtClean="0"/>
              <a:t>PER COMPETENZE</a:t>
            </a:r>
            <a:endParaRPr lang="it-IT" dirty="0"/>
          </a:p>
        </p:txBody>
      </p:sp>
    </p:spTree>
    <p:extLst>
      <p:ext uri="{BB962C8B-B14F-4D97-AF65-F5344CB8AC3E}">
        <p14:creationId xmlns:p14="http://schemas.microsoft.com/office/powerpoint/2010/main" val="696286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e 4"/>
          <p:cNvSpPr/>
          <p:nvPr/>
        </p:nvSpPr>
        <p:spPr>
          <a:xfrm>
            <a:off x="3143250" y="2786063"/>
            <a:ext cx="2286000" cy="1071562"/>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1"/>
                </a:solidFill>
              </a:rPr>
              <a:t>VETTORI</a:t>
            </a:r>
          </a:p>
        </p:txBody>
      </p:sp>
      <p:sp>
        <p:nvSpPr>
          <p:cNvPr id="31748" name="CasellaDiTesto 7"/>
          <p:cNvSpPr txBox="1">
            <a:spLocks noChangeArrowheads="1"/>
          </p:cNvSpPr>
          <p:nvPr/>
        </p:nvSpPr>
        <p:spPr bwMode="auto">
          <a:xfrm>
            <a:off x="178593" y="980139"/>
            <a:ext cx="2214563" cy="646331"/>
          </a:xfrm>
          <a:prstGeom prst="rect">
            <a:avLst/>
          </a:prstGeom>
          <a:solidFill>
            <a:schemeClr val="accent5">
              <a:lumMod val="20000"/>
              <a:lumOff val="80000"/>
            </a:schemeClr>
          </a:solidFill>
          <a:ln>
            <a:noFill/>
          </a:ln>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it-IT" sz="1800" dirty="0" smtClean="0"/>
              <a:t>MODELLO-GUIDA ESPERTO</a:t>
            </a:r>
            <a:endParaRPr lang="it-IT" dirty="0"/>
          </a:p>
        </p:txBody>
      </p:sp>
      <p:cxnSp>
        <p:nvCxnSpPr>
          <p:cNvPr id="21" name="Connettore 1 20"/>
          <p:cNvCxnSpPr>
            <a:endCxn id="31748" idx="2"/>
          </p:cNvCxnSpPr>
          <p:nvPr/>
        </p:nvCxnSpPr>
        <p:spPr>
          <a:xfrm flipH="1" flipV="1">
            <a:off x="1285875" y="1626470"/>
            <a:ext cx="2079626" cy="1383824"/>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22" name="CasellaDiTesto 7"/>
          <p:cNvSpPr txBox="1">
            <a:spLocks noChangeArrowheads="1"/>
          </p:cNvSpPr>
          <p:nvPr/>
        </p:nvSpPr>
        <p:spPr bwMode="auto">
          <a:xfrm>
            <a:off x="6496038" y="2786063"/>
            <a:ext cx="2357438" cy="646331"/>
          </a:xfrm>
          <a:prstGeom prst="rect">
            <a:avLst/>
          </a:prstGeom>
          <a:solidFill>
            <a:schemeClr val="accent5">
              <a:lumMod val="20000"/>
              <a:lumOff val="80000"/>
            </a:schemeClr>
          </a:solidFill>
          <a:ln>
            <a:noFill/>
          </a:ln>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it-IT" sz="1800" dirty="0" smtClean="0"/>
              <a:t>COMPRENSIONE PROFONDA</a:t>
            </a:r>
            <a:endParaRPr lang="it-IT" dirty="0"/>
          </a:p>
        </p:txBody>
      </p:sp>
      <p:sp>
        <p:nvSpPr>
          <p:cNvPr id="23" name="CasellaDiTesto 7"/>
          <p:cNvSpPr txBox="1">
            <a:spLocks noChangeArrowheads="1"/>
          </p:cNvSpPr>
          <p:nvPr/>
        </p:nvSpPr>
        <p:spPr bwMode="auto">
          <a:xfrm>
            <a:off x="178593" y="2786063"/>
            <a:ext cx="2214563" cy="646331"/>
          </a:xfrm>
          <a:prstGeom prst="rect">
            <a:avLst/>
          </a:prstGeom>
          <a:solidFill>
            <a:schemeClr val="accent5">
              <a:lumMod val="20000"/>
              <a:lumOff val="80000"/>
            </a:schemeClr>
          </a:solidFill>
          <a:ln>
            <a:noFill/>
          </a:ln>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it-IT" sz="1800" dirty="0" smtClean="0"/>
              <a:t>INTERAZIONI SOCIALI</a:t>
            </a:r>
            <a:endParaRPr lang="it-IT" dirty="0"/>
          </a:p>
        </p:txBody>
      </p:sp>
      <p:sp>
        <p:nvSpPr>
          <p:cNvPr id="24" name="CasellaDiTesto 7"/>
          <p:cNvSpPr txBox="1">
            <a:spLocks noChangeArrowheads="1"/>
          </p:cNvSpPr>
          <p:nvPr/>
        </p:nvSpPr>
        <p:spPr bwMode="auto">
          <a:xfrm>
            <a:off x="178593" y="4305476"/>
            <a:ext cx="2214563" cy="923330"/>
          </a:xfrm>
          <a:prstGeom prst="rect">
            <a:avLst/>
          </a:prstGeom>
          <a:solidFill>
            <a:schemeClr val="accent5">
              <a:lumMod val="20000"/>
              <a:lumOff val="80000"/>
            </a:schemeClr>
          </a:solidFill>
          <a:ln>
            <a:noFill/>
          </a:ln>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it-IT" sz="1800" dirty="0" smtClean="0"/>
              <a:t>FEEDBACK DOCENTE/STUDENTE</a:t>
            </a:r>
            <a:endParaRPr lang="it-IT" dirty="0"/>
          </a:p>
        </p:txBody>
      </p:sp>
      <p:sp>
        <p:nvSpPr>
          <p:cNvPr id="25" name="CasellaDiTesto 7"/>
          <p:cNvSpPr txBox="1">
            <a:spLocks noChangeArrowheads="1"/>
          </p:cNvSpPr>
          <p:nvPr/>
        </p:nvSpPr>
        <p:spPr bwMode="auto">
          <a:xfrm>
            <a:off x="3214687" y="333808"/>
            <a:ext cx="2214563" cy="646331"/>
          </a:xfrm>
          <a:prstGeom prst="rect">
            <a:avLst/>
          </a:prstGeom>
          <a:solidFill>
            <a:schemeClr val="accent5">
              <a:lumMod val="20000"/>
              <a:lumOff val="80000"/>
            </a:schemeClr>
          </a:solidFill>
          <a:ln>
            <a:noFill/>
          </a:ln>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it-IT" sz="1800" dirty="0" smtClean="0"/>
              <a:t>ESPERIENZA/PRATICA</a:t>
            </a:r>
            <a:endParaRPr lang="it-IT" dirty="0"/>
          </a:p>
        </p:txBody>
      </p:sp>
      <p:sp>
        <p:nvSpPr>
          <p:cNvPr id="26" name="CasellaDiTesto 7"/>
          <p:cNvSpPr txBox="1">
            <a:spLocks noChangeArrowheads="1"/>
          </p:cNvSpPr>
          <p:nvPr/>
        </p:nvSpPr>
        <p:spPr bwMode="auto">
          <a:xfrm>
            <a:off x="6496038" y="4369242"/>
            <a:ext cx="2357438" cy="646331"/>
          </a:xfrm>
          <a:prstGeom prst="rect">
            <a:avLst/>
          </a:prstGeom>
          <a:solidFill>
            <a:schemeClr val="accent5">
              <a:lumMod val="20000"/>
              <a:lumOff val="80000"/>
            </a:schemeClr>
          </a:solidFill>
          <a:ln>
            <a:noFill/>
          </a:ln>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it-IT" sz="1800" dirty="0" smtClean="0"/>
              <a:t>RIFLESSIVITÀ</a:t>
            </a:r>
          </a:p>
          <a:p>
            <a:pPr algn="ctr" eaLnBrk="1" hangingPunct="1"/>
            <a:r>
              <a:rPr lang="it-IT" sz="1800" dirty="0" smtClean="0"/>
              <a:t>METACOGNITIVA</a:t>
            </a:r>
            <a:endParaRPr lang="it-IT" dirty="0"/>
          </a:p>
        </p:txBody>
      </p:sp>
      <p:sp>
        <p:nvSpPr>
          <p:cNvPr id="27" name="CasellaDiTesto 7"/>
          <p:cNvSpPr txBox="1">
            <a:spLocks noChangeArrowheads="1"/>
          </p:cNvSpPr>
          <p:nvPr/>
        </p:nvSpPr>
        <p:spPr bwMode="auto">
          <a:xfrm>
            <a:off x="6253139" y="980139"/>
            <a:ext cx="2357438" cy="1200329"/>
          </a:xfrm>
          <a:prstGeom prst="rect">
            <a:avLst/>
          </a:prstGeom>
          <a:solidFill>
            <a:schemeClr val="accent5">
              <a:lumMod val="20000"/>
              <a:lumOff val="80000"/>
            </a:schemeClr>
          </a:solidFill>
          <a:ln>
            <a:noFill/>
          </a:ln>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it-IT" sz="1800" dirty="0" smtClean="0"/>
              <a:t>INTEGRAZIONE APPRENDIMENTI FORMALI E INFORMALI</a:t>
            </a:r>
            <a:endParaRPr lang="it-IT" dirty="0"/>
          </a:p>
        </p:txBody>
      </p:sp>
      <p:sp>
        <p:nvSpPr>
          <p:cNvPr id="28" name="CasellaDiTesto 7"/>
          <p:cNvSpPr txBox="1">
            <a:spLocks noChangeArrowheads="1"/>
          </p:cNvSpPr>
          <p:nvPr/>
        </p:nvSpPr>
        <p:spPr bwMode="auto">
          <a:xfrm>
            <a:off x="1404937" y="5768406"/>
            <a:ext cx="2357438" cy="646331"/>
          </a:xfrm>
          <a:prstGeom prst="rect">
            <a:avLst/>
          </a:prstGeom>
          <a:solidFill>
            <a:schemeClr val="accent5">
              <a:lumMod val="20000"/>
              <a:lumOff val="80000"/>
            </a:schemeClr>
          </a:solidFill>
          <a:ln>
            <a:noFill/>
          </a:ln>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it-IT" sz="1800" dirty="0" smtClean="0"/>
              <a:t>ORGANIZZAZIONE</a:t>
            </a:r>
          </a:p>
          <a:p>
            <a:pPr algn="ctr" eaLnBrk="1" hangingPunct="1"/>
            <a:r>
              <a:rPr lang="it-IT" sz="1800" dirty="0" smtClean="0"/>
              <a:t>MENTALE</a:t>
            </a:r>
            <a:endParaRPr lang="it-IT" dirty="0"/>
          </a:p>
        </p:txBody>
      </p:sp>
      <p:sp>
        <p:nvSpPr>
          <p:cNvPr id="29" name="CasellaDiTesto 7"/>
          <p:cNvSpPr txBox="1">
            <a:spLocks noChangeArrowheads="1"/>
          </p:cNvSpPr>
          <p:nvPr/>
        </p:nvSpPr>
        <p:spPr bwMode="auto">
          <a:xfrm>
            <a:off x="4622788" y="5768406"/>
            <a:ext cx="2357438" cy="923330"/>
          </a:xfrm>
          <a:prstGeom prst="rect">
            <a:avLst/>
          </a:prstGeom>
          <a:solidFill>
            <a:schemeClr val="accent5">
              <a:lumMod val="20000"/>
              <a:lumOff val="80000"/>
            </a:schemeClr>
          </a:solidFill>
          <a:ln>
            <a:noFill/>
          </a:ln>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it-IT" sz="1800" dirty="0" smtClean="0"/>
              <a:t>INTEGRAZIONE COGNITIVITÀ/ AFFETTIVITÀ</a:t>
            </a:r>
            <a:endParaRPr lang="it-IT" dirty="0"/>
          </a:p>
        </p:txBody>
      </p:sp>
      <p:cxnSp>
        <p:nvCxnSpPr>
          <p:cNvPr id="31" name="Connettore 1 30"/>
          <p:cNvCxnSpPr>
            <a:endCxn id="29" idx="0"/>
          </p:cNvCxnSpPr>
          <p:nvPr/>
        </p:nvCxnSpPr>
        <p:spPr>
          <a:xfrm>
            <a:off x="4746625" y="3857625"/>
            <a:ext cx="1054882" cy="1910781"/>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32" name="Connettore 1 31"/>
          <p:cNvCxnSpPr>
            <a:endCxn id="28" idx="0"/>
          </p:cNvCxnSpPr>
          <p:nvPr/>
        </p:nvCxnSpPr>
        <p:spPr>
          <a:xfrm flipH="1">
            <a:off x="2583656" y="3857625"/>
            <a:ext cx="1353344" cy="1910781"/>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33" name="Connettore 1 32"/>
          <p:cNvCxnSpPr>
            <a:stCxn id="5" idx="3"/>
            <a:endCxn id="24" idx="3"/>
          </p:cNvCxnSpPr>
          <p:nvPr/>
        </p:nvCxnSpPr>
        <p:spPr>
          <a:xfrm flipH="1">
            <a:off x="2393156" y="3700698"/>
            <a:ext cx="1084871" cy="1066443"/>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34" name="Connettore 1 33"/>
          <p:cNvCxnSpPr/>
          <p:nvPr/>
        </p:nvCxnSpPr>
        <p:spPr>
          <a:xfrm flipH="1" flipV="1">
            <a:off x="4286250" y="980139"/>
            <a:ext cx="6352" cy="177255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35" name="Connettore 1 34"/>
          <p:cNvCxnSpPr>
            <a:stCxn id="5" idx="5"/>
            <a:endCxn id="26" idx="1"/>
          </p:cNvCxnSpPr>
          <p:nvPr/>
        </p:nvCxnSpPr>
        <p:spPr>
          <a:xfrm>
            <a:off x="5094473" y="3700698"/>
            <a:ext cx="1401565" cy="99171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36" name="Connettore 1 35"/>
          <p:cNvCxnSpPr>
            <a:stCxn id="5" idx="2"/>
            <a:endCxn id="23" idx="3"/>
          </p:cNvCxnSpPr>
          <p:nvPr/>
        </p:nvCxnSpPr>
        <p:spPr>
          <a:xfrm flipH="1" flipV="1">
            <a:off x="2393156" y="3109229"/>
            <a:ext cx="750094" cy="212615"/>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37" name="Connettore 1 36"/>
          <p:cNvCxnSpPr>
            <a:stCxn id="5" idx="6"/>
            <a:endCxn id="22" idx="1"/>
          </p:cNvCxnSpPr>
          <p:nvPr/>
        </p:nvCxnSpPr>
        <p:spPr>
          <a:xfrm flipV="1">
            <a:off x="5429250" y="3109229"/>
            <a:ext cx="1066788" cy="212615"/>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38" name="Connettore 1 37"/>
          <p:cNvCxnSpPr>
            <a:endCxn id="27" idx="1"/>
          </p:cNvCxnSpPr>
          <p:nvPr/>
        </p:nvCxnSpPr>
        <p:spPr>
          <a:xfrm flipV="1">
            <a:off x="5089526" y="1580304"/>
            <a:ext cx="1163613" cy="1379525"/>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0843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3453"/>
            <a:ext cx="8229600" cy="1143000"/>
          </a:xfrm>
        </p:spPr>
        <p:txBody>
          <a:bodyPr>
            <a:normAutofit fontScale="90000"/>
          </a:bodyPr>
          <a:lstStyle/>
          <a:p>
            <a:r>
              <a:rPr lang="it-IT" dirty="0" smtClean="0"/>
              <a:t>AMBIENTI </a:t>
            </a:r>
            <a:br>
              <a:rPr lang="it-IT" dirty="0" smtClean="0"/>
            </a:br>
            <a:r>
              <a:rPr lang="it-IT" dirty="0" smtClean="0"/>
              <a:t>DI APPRENDIMENTO</a:t>
            </a:r>
            <a:endParaRPr lang="it-IT" dirty="0"/>
          </a:p>
        </p:txBody>
      </p:sp>
    </p:spTree>
    <p:extLst>
      <p:ext uri="{BB962C8B-B14F-4D97-AF65-F5344CB8AC3E}">
        <p14:creationId xmlns:p14="http://schemas.microsoft.com/office/powerpoint/2010/main" val="604369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nettore 3"/>
          <p:cNvSpPr/>
          <p:nvPr/>
        </p:nvSpPr>
        <p:spPr>
          <a:xfrm>
            <a:off x="2952751" y="2700020"/>
            <a:ext cx="2905124" cy="1109980"/>
          </a:xfrm>
          <a:prstGeom prst="flowChartConnector">
            <a:avLst/>
          </a:prstGeom>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AMBIENTI DI APPRENDIMENTO</a:t>
            </a:r>
            <a:endParaRPr lang="it-IT" dirty="0">
              <a:solidFill>
                <a:srgbClr val="000000"/>
              </a:solidFill>
            </a:endParaRPr>
          </a:p>
        </p:txBody>
      </p:sp>
      <p:sp>
        <p:nvSpPr>
          <p:cNvPr id="5" name="Processo 4"/>
          <p:cNvSpPr/>
          <p:nvPr/>
        </p:nvSpPr>
        <p:spPr>
          <a:xfrm>
            <a:off x="3247072" y="1064895"/>
            <a:ext cx="2316481" cy="822960"/>
          </a:xfrm>
          <a:prstGeom prst="flowChartProcess">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TRADIZIONALE</a:t>
            </a:r>
          </a:p>
          <a:p>
            <a:pPr algn="ctr"/>
            <a:r>
              <a:rPr lang="it-IT" dirty="0" smtClean="0">
                <a:solidFill>
                  <a:srgbClr val="000000"/>
                </a:solidFill>
              </a:rPr>
              <a:t>(AULA CLASSE)</a:t>
            </a:r>
            <a:endParaRPr lang="it-IT" dirty="0">
              <a:solidFill>
                <a:srgbClr val="000000"/>
              </a:solidFill>
            </a:endParaRPr>
          </a:p>
        </p:txBody>
      </p:sp>
      <p:sp>
        <p:nvSpPr>
          <p:cNvPr id="6" name="Processo 5"/>
          <p:cNvSpPr/>
          <p:nvPr/>
        </p:nvSpPr>
        <p:spPr>
          <a:xfrm>
            <a:off x="636270" y="4930775"/>
            <a:ext cx="2316481" cy="822960"/>
          </a:xfrm>
          <a:prstGeom prst="flowChartProcess">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LABORATORIO</a:t>
            </a:r>
          </a:p>
          <a:p>
            <a:pPr algn="ctr"/>
            <a:r>
              <a:rPr lang="it-IT" dirty="0" smtClean="0">
                <a:solidFill>
                  <a:srgbClr val="000000"/>
                </a:solidFill>
              </a:rPr>
              <a:t>(AULE ATTREZZATE)</a:t>
            </a:r>
            <a:endParaRPr lang="it-IT" dirty="0">
              <a:solidFill>
                <a:srgbClr val="000000"/>
              </a:solidFill>
            </a:endParaRPr>
          </a:p>
        </p:txBody>
      </p:sp>
      <p:cxnSp>
        <p:nvCxnSpPr>
          <p:cNvPr id="7" name="Connettore 1 6"/>
          <p:cNvCxnSpPr>
            <a:stCxn id="4" idx="0"/>
            <a:endCxn id="5" idx="2"/>
          </p:cNvCxnSpPr>
          <p:nvPr/>
        </p:nvCxnSpPr>
        <p:spPr>
          <a:xfrm flipV="1">
            <a:off x="4405313" y="1887855"/>
            <a:ext cx="0" cy="812165"/>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1" name="Connettore 1 10"/>
          <p:cNvCxnSpPr>
            <a:stCxn id="4" idx="3"/>
            <a:endCxn id="6" idx="0"/>
          </p:cNvCxnSpPr>
          <p:nvPr/>
        </p:nvCxnSpPr>
        <p:spPr>
          <a:xfrm flipH="1">
            <a:off x="1794511" y="3647447"/>
            <a:ext cx="1583686" cy="128332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16" name="Processo 15"/>
          <p:cNvSpPr/>
          <p:nvPr/>
        </p:nvSpPr>
        <p:spPr>
          <a:xfrm>
            <a:off x="6170295" y="4997450"/>
            <a:ext cx="2316481" cy="1053726"/>
          </a:xfrm>
          <a:prstGeom prst="flowChartProcess">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AMBIENTE APPRENDIMENTO VIRTUALE</a:t>
            </a:r>
            <a:endParaRPr lang="it-IT" dirty="0">
              <a:solidFill>
                <a:srgbClr val="000000"/>
              </a:solidFill>
            </a:endParaRPr>
          </a:p>
        </p:txBody>
      </p:sp>
      <p:cxnSp>
        <p:nvCxnSpPr>
          <p:cNvPr id="17" name="Connettore 1 16"/>
          <p:cNvCxnSpPr>
            <a:stCxn id="4" idx="5"/>
            <a:endCxn id="16" idx="0"/>
          </p:cNvCxnSpPr>
          <p:nvPr/>
        </p:nvCxnSpPr>
        <p:spPr>
          <a:xfrm>
            <a:off x="5432429" y="3647447"/>
            <a:ext cx="1896107" cy="1350003"/>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6880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6-01-21 alle 16.56.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749300"/>
            <a:ext cx="8966200" cy="5346700"/>
          </a:xfrm>
          <a:prstGeom prst="rect">
            <a:avLst/>
          </a:prstGeom>
        </p:spPr>
      </p:pic>
    </p:spTree>
    <p:extLst>
      <p:ext uri="{BB962C8B-B14F-4D97-AF65-F5344CB8AC3E}">
        <p14:creationId xmlns:p14="http://schemas.microsoft.com/office/powerpoint/2010/main" val="2395963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hermata 2016-01-21 alle 16.56.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711200"/>
            <a:ext cx="8966200" cy="5435600"/>
          </a:xfrm>
          <a:prstGeom prst="rect">
            <a:avLst/>
          </a:prstGeom>
        </p:spPr>
      </p:pic>
    </p:spTree>
    <p:extLst>
      <p:ext uri="{BB962C8B-B14F-4D97-AF65-F5344CB8AC3E}">
        <p14:creationId xmlns:p14="http://schemas.microsoft.com/office/powerpoint/2010/main" val="1314455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555750" y="2508250"/>
            <a:ext cx="5905500" cy="1754327"/>
          </a:xfrm>
          <a:prstGeom prst="rect">
            <a:avLst/>
          </a:prstGeom>
          <a:noFill/>
        </p:spPr>
        <p:txBody>
          <a:bodyPr wrap="square" rtlCol="0">
            <a:spAutoFit/>
          </a:bodyPr>
          <a:lstStyle/>
          <a:p>
            <a:pPr algn="ctr"/>
            <a:r>
              <a:rPr lang="it-IT" sz="3600" dirty="0" smtClean="0"/>
              <a:t>AMBIENTE DI APPRENDIMENTO</a:t>
            </a:r>
          </a:p>
          <a:p>
            <a:pPr algn="ctr"/>
            <a:r>
              <a:rPr lang="it-IT" sz="3600" dirty="0" smtClean="0"/>
              <a:t>LABORATORIALE</a:t>
            </a:r>
            <a:endParaRPr lang="it-IT" sz="3600" dirty="0"/>
          </a:p>
        </p:txBody>
      </p:sp>
    </p:spTree>
    <p:extLst>
      <p:ext uri="{BB962C8B-B14F-4D97-AF65-F5344CB8AC3E}">
        <p14:creationId xmlns:p14="http://schemas.microsoft.com/office/powerpoint/2010/main" val="3848665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1145545452"/>
              </p:ext>
            </p:extLst>
          </p:nvPr>
        </p:nvGraphicFramePr>
        <p:xfrm>
          <a:off x="142875" y="889000"/>
          <a:ext cx="9001125" cy="4785360"/>
        </p:xfrm>
        <a:graphic>
          <a:graphicData uri="http://schemas.openxmlformats.org/drawingml/2006/table">
            <a:tbl>
              <a:tblPr firstRow="1" bandRow="1">
                <a:tableStyleId>{5C22544A-7EE6-4342-B048-85BDC9FD1C3A}</a:tableStyleId>
              </a:tblPr>
              <a:tblGrid>
                <a:gridCol w="1682750"/>
                <a:gridCol w="2016125"/>
                <a:gridCol w="5302250"/>
              </a:tblGrid>
              <a:tr h="370840">
                <a:tc>
                  <a:txBody>
                    <a:bodyPr/>
                    <a:lstStyle/>
                    <a:p>
                      <a:r>
                        <a:rPr lang="it-IT" dirty="0" smtClean="0"/>
                        <a:t>ASPETTI</a:t>
                      </a:r>
                      <a:endParaRPr lang="it-IT" dirty="0"/>
                    </a:p>
                  </a:txBody>
                  <a:tcPr/>
                </a:tc>
                <a:tc>
                  <a:txBody>
                    <a:bodyPr/>
                    <a:lstStyle/>
                    <a:p>
                      <a:r>
                        <a:rPr lang="it-IT" dirty="0" smtClean="0"/>
                        <a:t>ELEMENTI</a:t>
                      </a:r>
                      <a:endParaRPr lang="it-IT" dirty="0"/>
                    </a:p>
                  </a:txBody>
                  <a:tcPr/>
                </a:tc>
                <a:tc>
                  <a:txBody>
                    <a:bodyPr/>
                    <a:lstStyle/>
                    <a:p>
                      <a:r>
                        <a:rPr lang="it-IT" dirty="0" smtClean="0"/>
                        <a:t>PROCESSI</a:t>
                      </a:r>
                      <a:endParaRPr lang="it-IT" dirty="0"/>
                    </a:p>
                  </a:txBody>
                  <a:tcPr/>
                </a:tc>
              </a:tr>
              <a:tr h="370840">
                <a:tc>
                  <a:txBody>
                    <a:bodyPr/>
                    <a:lstStyle/>
                    <a:p>
                      <a:r>
                        <a:rPr lang="it-IT" dirty="0" smtClean="0"/>
                        <a:t>PROGETTO</a:t>
                      </a:r>
                      <a:endParaRPr lang="it-IT" dirty="0"/>
                    </a:p>
                  </a:txBody>
                  <a:tcPr/>
                </a:tc>
                <a:tc>
                  <a:txBody>
                    <a:bodyPr/>
                    <a:lstStyle/>
                    <a:p>
                      <a:r>
                        <a:rPr lang="it-IT" dirty="0" smtClean="0"/>
                        <a:t>TEMA</a:t>
                      </a:r>
                      <a:endParaRPr lang="it-IT" dirty="0"/>
                    </a:p>
                  </a:txBody>
                  <a:tcPr/>
                </a:tc>
                <a:tc>
                  <a:txBody>
                    <a:bodyPr/>
                    <a:lstStyle/>
                    <a:p>
                      <a:pPr rtl="0"/>
                      <a:r>
                        <a:rPr lang="it-IT" dirty="0" smtClean="0">
                          <a:effectLst/>
                        </a:rPr>
                        <a:t>Assumere punti di vista differenti, correlare</a:t>
                      </a:r>
                    </a:p>
                    <a:p>
                      <a:endParaRPr lang="it-IT" dirty="0"/>
                    </a:p>
                  </a:txBody>
                  <a:tcPr/>
                </a:tc>
              </a:tr>
              <a:tr h="370840">
                <a:tc>
                  <a:txBody>
                    <a:bodyPr/>
                    <a:lstStyle/>
                    <a:p>
                      <a:endParaRPr lang="it-IT"/>
                    </a:p>
                  </a:txBody>
                  <a:tcPr/>
                </a:tc>
                <a:tc>
                  <a:txBody>
                    <a:bodyPr/>
                    <a:lstStyle/>
                    <a:p>
                      <a:r>
                        <a:rPr lang="it-IT" dirty="0" smtClean="0"/>
                        <a:t>FINALITÀ</a:t>
                      </a:r>
                      <a:endParaRPr lang="it-IT" dirty="0"/>
                    </a:p>
                  </a:txBody>
                  <a:tcPr/>
                </a:tc>
                <a:tc>
                  <a:txBody>
                    <a:bodyPr/>
                    <a:lstStyle/>
                    <a:p>
                      <a:pPr rtl="0"/>
                      <a:r>
                        <a:rPr lang="it-IT" dirty="0" smtClean="0">
                          <a:effectLst/>
                        </a:rPr>
                        <a:t>Apprendere per scoperta, pensiero flessibile, pensiero critico, progettare…</a:t>
                      </a:r>
                      <a:endParaRPr lang="it-IT" dirty="0"/>
                    </a:p>
                  </a:txBody>
                  <a:tcPr/>
                </a:tc>
              </a:tr>
              <a:tr h="370840">
                <a:tc>
                  <a:txBody>
                    <a:bodyPr/>
                    <a:lstStyle/>
                    <a:p>
                      <a:endParaRPr lang="it-IT"/>
                    </a:p>
                  </a:txBody>
                  <a:tcPr/>
                </a:tc>
                <a:tc>
                  <a:txBody>
                    <a:bodyPr/>
                    <a:lstStyle/>
                    <a:p>
                      <a:r>
                        <a:rPr lang="it-IT" dirty="0" smtClean="0"/>
                        <a:t>OBIETTIVI</a:t>
                      </a:r>
                      <a:endParaRPr lang="it-IT" dirty="0"/>
                    </a:p>
                  </a:txBody>
                  <a:tcPr/>
                </a:tc>
                <a:tc>
                  <a:txBody>
                    <a:bodyPr/>
                    <a:lstStyle/>
                    <a:p>
                      <a:pPr rtl="0"/>
                      <a:r>
                        <a:rPr lang="it-IT" dirty="0" smtClean="0">
                          <a:effectLst/>
                        </a:rPr>
                        <a:t>Concettualizzare, teorizzare;</a:t>
                      </a:r>
                    </a:p>
                    <a:p>
                      <a:pPr rtl="0"/>
                      <a:r>
                        <a:rPr lang="it-IT" dirty="0" smtClean="0">
                          <a:effectLst/>
                        </a:rPr>
                        <a:t>Classificare, analizzare, sintetizzare</a:t>
                      </a:r>
                      <a:endParaRPr lang="it-IT" dirty="0"/>
                    </a:p>
                  </a:txBody>
                  <a:tcPr/>
                </a:tc>
              </a:tr>
              <a:tr h="370840">
                <a:tc>
                  <a:txBody>
                    <a:bodyPr/>
                    <a:lstStyle/>
                    <a:p>
                      <a:r>
                        <a:rPr lang="it-IT" dirty="0" smtClean="0"/>
                        <a:t>SPAZI</a:t>
                      </a:r>
                      <a:endParaRPr lang="it-IT" dirty="0"/>
                    </a:p>
                  </a:txBody>
                  <a:tcPr/>
                </a:tc>
                <a:tc>
                  <a:txBody>
                    <a:bodyPr/>
                    <a:lstStyle/>
                    <a:p>
                      <a:r>
                        <a:rPr lang="it-IT" dirty="0" smtClean="0"/>
                        <a:t>AULA</a:t>
                      </a:r>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effectLst/>
                        </a:rPr>
                        <a:t>Agire e riflettere</a:t>
                      </a:r>
                      <a:endParaRPr lang="it-IT" dirty="0"/>
                    </a:p>
                  </a:txBody>
                  <a:tcPr/>
                </a:tc>
              </a:tr>
              <a:tr h="370840">
                <a:tc>
                  <a:txBody>
                    <a:bodyPr/>
                    <a:lstStyle/>
                    <a:p>
                      <a:endParaRPr lang="it-IT"/>
                    </a:p>
                  </a:txBody>
                  <a:tcPr/>
                </a:tc>
                <a:tc>
                  <a:txBody>
                    <a:bodyPr/>
                    <a:lstStyle/>
                    <a:p>
                      <a:r>
                        <a:rPr lang="it-IT" dirty="0" smtClean="0"/>
                        <a:t>LABORATORI</a:t>
                      </a:r>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effectLst/>
                        </a:rPr>
                        <a:t>Agire e riflettere</a:t>
                      </a:r>
                      <a:endParaRPr lang="it-IT" dirty="0"/>
                    </a:p>
                  </a:txBody>
                  <a:tcPr/>
                </a:tc>
              </a:tr>
              <a:tr h="370840">
                <a:tc>
                  <a:txBody>
                    <a:bodyPr/>
                    <a:lstStyle/>
                    <a:p>
                      <a:endParaRPr lang="it-IT"/>
                    </a:p>
                  </a:txBody>
                  <a:tcPr/>
                </a:tc>
                <a:tc>
                  <a:txBody>
                    <a:bodyPr/>
                    <a:lstStyle/>
                    <a:p>
                      <a:r>
                        <a:rPr lang="it-IT" dirty="0" smtClean="0"/>
                        <a:t>AMBIENTI VIRTUALI</a:t>
                      </a:r>
                      <a:endParaRPr lang="it-IT" dirty="0"/>
                    </a:p>
                  </a:txBody>
                  <a:tcPr/>
                </a:tc>
                <a:tc>
                  <a:txBody>
                    <a:bodyPr/>
                    <a:lstStyle/>
                    <a:p>
                      <a:pPr rtl="0"/>
                      <a:r>
                        <a:rPr lang="it-IT" dirty="0" smtClean="0">
                          <a:effectLst/>
                        </a:rPr>
                        <a:t>Ricercare, selezionare, rielaborare, valutare criticamente</a:t>
                      </a:r>
                      <a:endParaRPr lang="it-IT" dirty="0"/>
                    </a:p>
                  </a:txBody>
                  <a:tcPr/>
                </a:tc>
              </a:tr>
              <a:tr h="370840">
                <a:tc>
                  <a:txBody>
                    <a:bodyPr/>
                    <a:lstStyle/>
                    <a:p>
                      <a:r>
                        <a:rPr lang="it-IT" dirty="0" smtClean="0"/>
                        <a:t>RELAZIONI</a:t>
                      </a:r>
                      <a:endParaRPr lang="it-IT" dirty="0"/>
                    </a:p>
                  </a:txBody>
                  <a:tcPr/>
                </a:tc>
                <a:tc>
                  <a:txBody>
                    <a:bodyPr/>
                    <a:lstStyle/>
                    <a:p>
                      <a:r>
                        <a:rPr lang="it-IT" dirty="0" smtClean="0"/>
                        <a:t>AGGREGAZIONE</a:t>
                      </a:r>
                      <a:endParaRPr lang="it-IT" dirty="0"/>
                    </a:p>
                  </a:txBody>
                  <a:tcPr/>
                </a:tc>
                <a:tc>
                  <a:txBody>
                    <a:bodyPr/>
                    <a:lstStyle/>
                    <a:p>
                      <a:r>
                        <a:rPr lang="it-IT" dirty="0" smtClean="0"/>
                        <a:t>Cooperare</a:t>
                      </a:r>
                      <a:endParaRPr lang="it-IT" dirty="0"/>
                    </a:p>
                  </a:txBody>
                  <a:tcPr/>
                </a:tc>
              </a:tr>
              <a:tr h="370840">
                <a:tc>
                  <a:txBody>
                    <a:bodyPr/>
                    <a:lstStyle/>
                    <a:p>
                      <a:endParaRPr lang="it-IT"/>
                    </a:p>
                  </a:txBody>
                  <a:tcPr/>
                </a:tc>
                <a:tc>
                  <a:txBody>
                    <a:bodyPr/>
                    <a:lstStyle/>
                    <a:p>
                      <a:r>
                        <a:rPr lang="it-IT" dirty="0" smtClean="0"/>
                        <a:t>COMUNICAZIONE</a:t>
                      </a:r>
                      <a:endParaRPr lang="it-IT" dirty="0"/>
                    </a:p>
                  </a:txBody>
                  <a:tcPr/>
                </a:tc>
                <a:tc>
                  <a:txBody>
                    <a:bodyPr/>
                    <a:lstStyle/>
                    <a:p>
                      <a:r>
                        <a:rPr lang="it-IT" dirty="0" smtClean="0"/>
                        <a:t>Dialogare</a:t>
                      </a:r>
                      <a:endParaRPr lang="it-IT" dirty="0"/>
                    </a:p>
                  </a:txBody>
                  <a:tcPr/>
                </a:tc>
              </a:tr>
              <a:tr h="370840">
                <a:tc>
                  <a:txBody>
                    <a:bodyPr/>
                    <a:lstStyle/>
                    <a:p>
                      <a:endParaRPr lang="it-IT"/>
                    </a:p>
                  </a:txBody>
                  <a:tcPr/>
                </a:tc>
                <a:tc>
                  <a:txBody>
                    <a:bodyPr/>
                    <a:lstStyle/>
                    <a:p>
                      <a:r>
                        <a:rPr lang="it-IT" dirty="0" smtClean="0"/>
                        <a:t>REGOLE</a:t>
                      </a:r>
                      <a:endParaRPr lang="it-IT" dirty="0"/>
                    </a:p>
                  </a:txBody>
                  <a:tcPr/>
                </a:tc>
                <a:tc>
                  <a:txBody>
                    <a:bodyPr/>
                    <a:lstStyle/>
                    <a:p>
                      <a:r>
                        <a:rPr lang="it-IT" dirty="0" smtClean="0"/>
                        <a:t>Condividere, negoziare</a:t>
                      </a:r>
                      <a:endParaRPr lang="it-IT" dirty="0"/>
                    </a:p>
                  </a:txBody>
                  <a:tcPr/>
                </a:tc>
              </a:tr>
            </a:tbl>
          </a:graphicData>
        </a:graphic>
      </p:graphicFrame>
    </p:spTree>
    <p:extLst>
      <p:ext uri="{BB962C8B-B14F-4D97-AF65-F5344CB8AC3E}">
        <p14:creationId xmlns:p14="http://schemas.microsoft.com/office/powerpoint/2010/main" val="1699659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3325321371"/>
              </p:ext>
            </p:extLst>
          </p:nvPr>
        </p:nvGraphicFramePr>
        <p:xfrm>
          <a:off x="142875" y="1346200"/>
          <a:ext cx="9001125" cy="3576320"/>
        </p:xfrm>
        <a:graphic>
          <a:graphicData uri="http://schemas.openxmlformats.org/drawingml/2006/table">
            <a:tbl>
              <a:tblPr firstRow="1" bandRow="1">
                <a:tableStyleId>{5C22544A-7EE6-4342-B048-85BDC9FD1C3A}</a:tableStyleId>
              </a:tblPr>
              <a:tblGrid>
                <a:gridCol w="1682750"/>
                <a:gridCol w="2016125"/>
                <a:gridCol w="5302250"/>
              </a:tblGrid>
              <a:tr h="370840">
                <a:tc>
                  <a:txBody>
                    <a:bodyPr/>
                    <a:lstStyle/>
                    <a:p>
                      <a:r>
                        <a:rPr lang="it-IT" dirty="0" smtClean="0"/>
                        <a:t>METODOLOGIA</a:t>
                      </a:r>
                      <a:endParaRPr lang="it-IT" dirty="0"/>
                    </a:p>
                  </a:txBody>
                  <a:tcPr/>
                </a:tc>
                <a:tc>
                  <a:txBody>
                    <a:bodyPr/>
                    <a:lstStyle/>
                    <a:p>
                      <a:r>
                        <a:rPr lang="it-IT" dirty="0" smtClean="0"/>
                        <a:t>PERCORSO</a:t>
                      </a:r>
                      <a:endParaRPr lang="it-IT" dirty="0"/>
                    </a:p>
                  </a:txBody>
                  <a:tcPr/>
                </a:tc>
                <a:tc>
                  <a:txBody>
                    <a:bodyPr/>
                    <a:lstStyle/>
                    <a:p>
                      <a:r>
                        <a:rPr lang="it-IT" dirty="0" smtClean="0"/>
                        <a:t>Problematizzare, ipotizzare, rilevare, verificare, relazionare</a:t>
                      </a:r>
                      <a:endParaRPr lang="it-IT" dirty="0"/>
                    </a:p>
                  </a:txBody>
                  <a:tcPr/>
                </a:tc>
              </a:tr>
              <a:tr h="370840">
                <a:tc>
                  <a:txBody>
                    <a:bodyPr/>
                    <a:lstStyle/>
                    <a:p>
                      <a:endParaRPr lang="it-IT"/>
                    </a:p>
                  </a:txBody>
                  <a:tcPr/>
                </a:tc>
                <a:tc>
                  <a:txBody>
                    <a:bodyPr/>
                    <a:lstStyle/>
                    <a:p>
                      <a:r>
                        <a:rPr lang="it-IT" dirty="0" smtClean="0"/>
                        <a:t>CODICI</a:t>
                      </a:r>
                      <a:endParaRPr lang="it-IT" dirty="0"/>
                    </a:p>
                  </a:txBody>
                  <a:tcPr/>
                </a:tc>
                <a:tc>
                  <a:txBody>
                    <a:bodyPr/>
                    <a:lstStyle/>
                    <a:p>
                      <a:r>
                        <a:rPr lang="it-IT" dirty="0" smtClean="0"/>
                        <a:t>Transcodificare</a:t>
                      </a:r>
                      <a:endParaRPr lang="it-IT" dirty="0"/>
                    </a:p>
                  </a:txBody>
                  <a:tcPr/>
                </a:tc>
              </a:tr>
              <a:tr h="370840">
                <a:tc>
                  <a:txBody>
                    <a:bodyPr/>
                    <a:lstStyle/>
                    <a:p>
                      <a:endParaRPr lang="it-IT"/>
                    </a:p>
                  </a:txBody>
                  <a:tcPr/>
                </a:tc>
                <a:tc>
                  <a:txBody>
                    <a:bodyPr/>
                    <a:lstStyle/>
                    <a:p>
                      <a:r>
                        <a:rPr lang="it-IT" dirty="0" smtClean="0"/>
                        <a:t>PROCEDIMENTI</a:t>
                      </a:r>
                      <a:endParaRPr lang="it-IT" dirty="0"/>
                    </a:p>
                  </a:txBody>
                  <a:tcPr/>
                </a:tc>
                <a:tc>
                  <a:txBody>
                    <a:bodyPr/>
                    <a:lstStyle/>
                    <a:p>
                      <a:r>
                        <a:rPr lang="it-IT" dirty="0" smtClean="0"/>
                        <a:t>Dal</a:t>
                      </a:r>
                      <a:r>
                        <a:rPr lang="it-IT" baseline="0" dirty="0" smtClean="0"/>
                        <a:t> concreto all’astratto e viceversa; dal particolare al generale e viceversa</a:t>
                      </a:r>
                      <a:endParaRPr lang="it-IT" dirty="0"/>
                    </a:p>
                  </a:txBody>
                  <a:tcPr/>
                </a:tc>
              </a:tr>
              <a:tr h="370840">
                <a:tc>
                  <a:txBody>
                    <a:bodyPr/>
                    <a:lstStyle/>
                    <a:p>
                      <a:r>
                        <a:rPr lang="it-IT" dirty="0" smtClean="0"/>
                        <a:t>STRUMENTI</a:t>
                      </a:r>
                      <a:endParaRPr lang="it-IT" dirty="0"/>
                    </a:p>
                  </a:txBody>
                  <a:tcPr/>
                </a:tc>
                <a:tc>
                  <a:txBody>
                    <a:bodyPr/>
                    <a:lstStyle/>
                    <a:p>
                      <a:r>
                        <a:rPr lang="it-IT" dirty="0" smtClean="0"/>
                        <a:t>TRADIZIONALI</a:t>
                      </a:r>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effectLst/>
                        </a:rPr>
                        <a:t>Ampliare, approfondire le conoscenze</a:t>
                      </a:r>
                      <a:endParaRPr lang="it-IT" dirty="0"/>
                    </a:p>
                  </a:txBody>
                  <a:tcPr/>
                </a:tc>
              </a:tr>
              <a:tr h="370840">
                <a:tc>
                  <a:txBody>
                    <a:bodyPr/>
                    <a:lstStyle/>
                    <a:p>
                      <a:endParaRPr lang="it-IT"/>
                    </a:p>
                  </a:txBody>
                  <a:tcPr/>
                </a:tc>
                <a:tc>
                  <a:txBody>
                    <a:bodyPr/>
                    <a:lstStyle/>
                    <a:p>
                      <a:r>
                        <a:rPr lang="it-IT" dirty="0" smtClean="0"/>
                        <a:t>MEDIA DIGITALI</a:t>
                      </a:r>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effectLst/>
                        </a:rPr>
                        <a:t>Ampliare e approfondire conoscenze, anche con oggetti multimediali</a:t>
                      </a:r>
                      <a:endParaRPr lang="it-IT"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ATTIVITÀ</a:t>
                      </a:r>
                    </a:p>
                    <a:p>
                      <a:endParaRPr lang="it-IT" dirty="0"/>
                    </a:p>
                  </a:txBody>
                  <a:tcPr/>
                </a:tc>
                <a:tc>
                  <a:txBody>
                    <a:bodyPr/>
                    <a:lstStyle/>
                    <a:p>
                      <a:r>
                        <a:rPr lang="it-IT" dirty="0" smtClean="0"/>
                        <a:t>SCIENZE</a:t>
                      </a:r>
                    </a:p>
                    <a:p>
                      <a:r>
                        <a:rPr lang="it-IT" dirty="0" smtClean="0"/>
                        <a:t>MATEMATICA</a:t>
                      </a:r>
                    </a:p>
                    <a:p>
                      <a:r>
                        <a:rPr lang="it-IT" dirty="0" smtClean="0"/>
                        <a:t>….</a:t>
                      </a:r>
                      <a:endParaRPr lang="it-IT" dirty="0"/>
                    </a:p>
                  </a:txBody>
                  <a:tcPr/>
                </a:tc>
                <a:tc>
                  <a:txBody>
                    <a:bodyPr/>
                    <a:lstStyle/>
                    <a:p>
                      <a:pPr rtl="0"/>
                      <a:r>
                        <a:rPr lang="it-IT" dirty="0" smtClean="0">
                          <a:effectLst/>
                        </a:rPr>
                        <a:t>Applicare, produrre, creare</a:t>
                      </a:r>
                    </a:p>
                    <a:p>
                      <a:endParaRPr lang="it-IT" dirty="0"/>
                    </a:p>
                  </a:txBody>
                  <a:tcPr/>
                </a:tc>
              </a:tr>
            </a:tbl>
          </a:graphicData>
        </a:graphic>
      </p:graphicFrame>
    </p:spTree>
    <p:extLst>
      <p:ext uri="{BB962C8B-B14F-4D97-AF65-F5344CB8AC3E}">
        <p14:creationId xmlns:p14="http://schemas.microsoft.com/office/powerpoint/2010/main" val="869364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009776"/>
            <a:ext cx="8229600" cy="1598612"/>
          </a:xfrm>
        </p:spPr>
        <p:txBody>
          <a:bodyPr>
            <a:normAutofit/>
          </a:bodyPr>
          <a:lstStyle/>
          <a:p>
            <a:r>
              <a:rPr lang="it-IT" dirty="0" smtClean="0"/>
              <a:t>COSTRUTTO </a:t>
            </a:r>
            <a:br>
              <a:rPr lang="it-IT" dirty="0" smtClean="0"/>
            </a:br>
            <a:r>
              <a:rPr lang="it-IT" dirty="0" smtClean="0"/>
              <a:t>DI COMPETENZA</a:t>
            </a:r>
            <a:endParaRPr lang="it-IT" dirty="0"/>
          </a:p>
        </p:txBody>
      </p:sp>
    </p:spTree>
    <p:extLst>
      <p:ext uri="{BB962C8B-B14F-4D97-AF65-F5344CB8AC3E}">
        <p14:creationId xmlns:p14="http://schemas.microsoft.com/office/powerpoint/2010/main" val="3632723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528888"/>
            <a:ext cx="8229600" cy="1143000"/>
          </a:xfrm>
        </p:spPr>
        <p:txBody>
          <a:bodyPr/>
          <a:lstStyle/>
          <a:p>
            <a:r>
              <a:rPr lang="it-IT" dirty="0" smtClean="0"/>
              <a:t>METODOLOGIE</a:t>
            </a:r>
            <a:endParaRPr lang="it-IT" dirty="0"/>
          </a:p>
        </p:txBody>
      </p:sp>
    </p:spTree>
    <p:extLst>
      <p:ext uri="{BB962C8B-B14F-4D97-AF65-F5344CB8AC3E}">
        <p14:creationId xmlns:p14="http://schemas.microsoft.com/office/powerpoint/2010/main" val="25409323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a:xfrm>
            <a:off x="3746502" y="1284327"/>
            <a:ext cx="5127406" cy="4556125"/>
          </a:xfrm>
          <a:prstGeom prst="ellipse">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marL="285750" indent="-285750" algn="r">
              <a:buFont typeface="Arial"/>
              <a:buChar char="•"/>
            </a:pPr>
            <a:endParaRPr lang="it-IT" dirty="0" smtClean="0">
              <a:solidFill>
                <a:srgbClr val="000000"/>
              </a:solidFill>
            </a:endParaRPr>
          </a:p>
          <a:p>
            <a:pPr marL="285750" indent="-285750" algn="r">
              <a:buFont typeface="Arial"/>
              <a:buChar char="•"/>
            </a:pPr>
            <a:endParaRPr lang="it-IT" dirty="0">
              <a:solidFill>
                <a:srgbClr val="000000"/>
              </a:solidFill>
            </a:endParaRPr>
          </a:p>
          <a:p>
            <a:pPr marL="285750" indent="-285750" algn="r">
              <a:buFont typeface="Arial"/>
              <a:buChar char="•"/>
            </a:pPr>
            <a:endParaRPr lang="it-IT" dirty="0" smtClean="0">
              <a:solidFill>
                <a:srgbClr val="000000"/>
              </a:solidFill>
            </a:endParaRPr>
          </a:p>
          <a:p>
            <a:pPr marL="285750" indent="-285750" algn="r">
              <a:buFont typeface="Arial"/>
              <a:buChar char="•"/>
            </a:pPr>
            <a:r>
              <a:rPr lang="it-IT" dirty="0" smtClean="0">
                <a:solidFill>
                  <a:srgbClr val="000000"/>
                </a:solidFill>
              </a:rPr>
              <a:t>RICERCA</a:t>
            </a:r>
          </a:p>
          <a:p>
            <a:pPr marL="285750" indent="-285750" algn="r">
              <a:buFont typeface="Arial"/>
              <a:buChar char="•"/>
            </a:pPr>
            <a:r>
              <a:rPr lang="it-IT" dirty="0" smtClean="0">
                <a:solidFill>
                  <a:srgbClr val="000000"/>
                </a:solidFill>
              </a:rPr>
              <a:t>EAS (LEZIONE</a:t>
            </a:r>
          </a:p>
          <a:p>
            <a:pPr algn="r"/>
            <a:r>
              <a:rPr lang="it-IT" dirty="0" smtClean="0">
                <a:solidFill>
                  <a:srgbClr val="000000"/>
                </a:solidFill>
              </a:rPr>
              <a:t>CAPOVOLTA</a:t>
            </a:r>
          </a:p>
          <a:p>
            <a:pPr marL="285750" indent="-285750" algn="r">
              <a:buFont typeface="Arial"/>
              <a:buChar char="•"/>
            </a:pPr>
            <a:r>
              <a:rPr lang="it-IT" dirty="0" smtClean="0">
                <a:solidFill>
                  <a:srgbClr val="000000"/>
                </a:solidFill>
              </a:rPr>
              <a:t>PROGETTO</a:t>
            </a:r>
            <a:endParaRPr lang="it-IT" dirty="0">
              <a:solidFill>
                <a:srgbClr val="000000"/>
              </a:solidFill>
            </a:endParaRPr>
          </a:p>
        </p:txBody>
      </p:sp>
      <p:sp>
        <p:nvSpPr>
          <p:cNvPr id="5" name="Ovale 4"/>
          <p:cNvSpPr/>
          <p:nvPr/>
        </p:nvSpPr>
        <p:spPr>
          <a:xfrm>
            <a:off x="428625" y="1257300"/>
            <a:ext cx="5397499" cy="4556125"/>
          </a:xfrm>
          <a:prstGeom prst="ellipse">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marL="285750" indent="-285750">
              <a:buFont typeface="Arial"/>
              <a:buChar char="•"/>
            </a:pPr>
            <a:endParaRPr lang="it-IT" dirty="0" smtClean="0">
              <a:solidFill>
                <a:srgbClr val="000000"/>
              </a:solidFill>
            </a:endParaRPr>
          </a:p>
          <a:p>
            <a:pPr marL="285750" indent="-285750">
              <a:buFont typeface="Arial"/>
              <a:buChar char="•"/>
            </a:pPr>
            <a:endParaRPr lang="it-IT" dirty="0">
              <a:solidFill>
                <a:srgbClr val="000000"/>
              </a:solidFill>
            </a:endParaRPr>
          </a:p>
          <a:p>
            <a:pPr marL="285750" indent="-285750">
              <a:buFont typeface="Arial"/>
              <a:buChar char="•"/>
            </a:pPr>
            <a:endParaRPr lang="it-IT" dirty="0" smtClean="0">
              <a:solidFill>
                <a:srgbClr val="000000"/>
              </a:solidFill>
            </a:endParaRPr>
          </a:p>
          <a:p>
            <a:pPr marL="285750" indent="-285750">
              <a:buFont typeface="Arial"/>
              <a:buChar char="•"/>
            </a:pPr>
            <a:r>
              <a:rPr lang="it-IT" dirty="0" smtClean="0">
                <a:solidFill>
                  <a:srgbClr val="000000"/>
                </a:solidFill>
              </a:rPr>
              <a:t>LEZIONE </a:t>
            </a:r>
          </a:p>
          <a:p>
            <a:r>
              <a:rPr lang="it-IT" dirty="0" smtClean="0">
                <a:solidFill>
                  <a:srgbClr val="000000"/>
                </a:solidFill>
              </a:rPr>
              <a:t>INTERATTIVA</a:t>
            </a:r>
          </a:p>
        </p:txBody>
      </p:sp>
      <p:sp>
        <p:nvSpPr>
          <p:cNvPr id="6" name="Ovale 5"/>
          <p:cNvSpPr/>
          <p:nvPr/>
        </p:nvSpPr>
        <p:spPr>
          <a:xfrm>
            <a:off x="3265862" y="1279525"/>
            <a:ext cx="3051436" cy="4556125"/>
          </a:xfrm>
          <a:prstGeom prst="ellipse">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marL="285750" indent="-285750">
              <a:buFont typeface="Arial"/>
              <a:buChar char="•"/>
            </a:pPr>
            <a:endParaRPr lang="it-IT" dirty="0" smtClean="0">
              <a:solidFill>
                <a:srgbClr val="000000"/>
              </a:solidFill>
            </a:endParaRPr>
          </a:p>
          <a:p>
            <a:pPr marL="285750" indent="-285750">
              <a:buFont typeface="Arial"/>
              <a:buChar char="•"/>
            </a:pPr>
            <a:endParaRPr lang="it-IT" dirty="0">
              <a:solidFill>
                <a:srgbClr val="000000"/>
              </a:solidFill>
            </a:endParaRPr>
          </a:p>
          <a:p>
            <a:pPr marL="285750" indent="-285750">
              <a:buFont typeface="Arial"/>
              <a:buChar char="•"/>
            </a:pPr>
            <a:endParaRPr lang="it-IT" dirty="0" smtClean="0">
              <a:solidFill>
                <a:srgbClr val="000000"/>
              </a:solidFill>
            </a:endParaRPr>
          </a:p>
          <a:p>
            <a:pPr marL="285750" indent="-285750">
              <a:buFont typeface="Arial"/>
              <a:buChar char="•"/>
            </a:pPr>
            <a:r>
              <a:rPr lang="it-IT" dirty="0" smtClean="0">
                <a:solidFill>
                  <a:srgbClr val="000000"/>
                </a:solidFill>
              </a:rPr>
              <a:t>APPRENDISTATO COGNITIVO</a:t>
            </a:r>
          </a:p>
          <a:p>
            <a:pPr marL="285750" indent="-285750">
              <a:buFont typeface="Arial"/>
              <a:buChar char="•"/>
            </a:pPr>
            <a:r>
              <a:rPr lang="it-IT" dirty="0" smtClean="0">
                <a:solidFill>
                  <a:srgbClr val="000000"/>
                </a:solidFill>
              </a:rPr>
              <a:t>APPRENDIMENTO ESPANSIVO</a:t>
            </a:r>
            <a:endParaRPr lang="it-IT" dirty="0">
              <a:solidFill>
                <a:srgbClr val="000000"/>
              </a:solidFill>
            </a:endParaRPr>
          </a:p>
        </p:txBody>
      </p:sp>
      <p:sp>
        <p:nvSpPr>
          <p:cNvPr id="7" name="CasellaDiTesto 6"/>
          <p:cNvSpPr txBox="1"/>
          <p:nvPr/>
        </p:nvSpPr>
        <p:spPr>
          <a:xfrm rot="20407073">
            <a:off x="486487" y="1002790"/>
            <a:ext cx="1746250" cy="646331"/>
          </a:xfrm>
          <a:prstGeom prst="rect">
            <a:avLst/>
          </a:prstGeom>
          <a:solidFill>
            <a:schemeClr val="accent6">
              <a:lumMod val="20000"/>
              <a:lumOff val="80000"/>
            </a:schemeClr>
          </a:solidFill>
        </p:spPr>
        <p:txBody>
          <a:bodyPr wrap="square" rtlCol="0">
            <a:spAutoFit/>
          </a:bodyPr>
          <a:lstStyle/>
          <a:p>
            <a:pPr algn="ctr"/>
            <a:r>
              <a:rPr lang="it-IT" dirty="0" smtClean="0"/>
              <a:t>MODELLO</a:t>
            </a:r>
          </a:p>
          <a:p>
            <a:pPr algn="ctr"/>
            <a:r>
              <a:rPr lang="it-IT" dirty="0" smtClean="0"/>
              <a:t> DIRETTIVO</a:t>
            </a:r>
            <a:endParaRPr lang="it-IT" dirty="0"/>
          </a:p>
        </p:txBody>
      </p:sp>
      <p:sp>
        <p:nvSpPr>
          <p:cNvPr id="8" name="CasellaDiTesto 7"/>
          <p:cNvSpPr txBox="1"/>
          <p:nvPr/>
        </p:nvSpPr>
        <p:spPr>
          <a:xfrm>
            <a:off x="3857625" y="633194"/>
            <a:ext cx="1746250" cy="646331"/>
          </a:xfrm>
          <a:prstGeom prst="rect">
            <a:avLst/>
          </a:prstGeom>
          <a:solidFill>
            <a:schemeClr val="accent6">
              <a:lumMod val="20000"/>
              <a:lumOff val="80000"/>
            </a:schemeClr>
          </a:solidFill>
        </p:spPr>
        <p:txBody>
          <a:bodyPr wrap="square" rtlCol="0">
            <a:spAutoFit/>
          </a:bodyPr>
          <a:lstStyle/>
          <a:p>
            <a:pPr algn="ctr"/>
            <a:r>
              <a:rPr lang="it-IT" dirty="0" smtClean="0"/>
              <a:t>MODELLO</a:t>
            </a:r>
          </a:p>
          <a:p>
            <a:pPr algn="ctr"/>
            <a:r>
              <a:rPr lang="it-IT" dirty="0" smtClean="0"/>
              <a:t> MISTO</a:t>
            </a:r>
            <a:endParaRPr lang="it-IT" dirty="0"/>
          </a:p>
        </p:txBody>
      </p:sp>
      <p:sp>
        <p:nvSpPr>
          <p:cNvPr id="9" name="CasellaDiTesto 8"/>
          <p:cNvSpPr txBox="1"/>
          <p:nvPr/>
        </p:nvSpPr>
        <p:spPr>
          <a:xfrm rot="1399525">
            <a:off x="6867525" y="961161"/>
            <a:ext cx="1746250" cy="646331"/>
          </a:xfrm>
          <a:prstGeom prst="rect">
            <a:avLst/>
          </a:prstGeom>
          <a:solidFill>
            <a:schemeClr val="accent6">
              <a:lumMod val="20000"/>
              <a:lumOff val="80000"/>
            </a:schemeClr>
          </a:solidFill>
        </p:spPr>
        <p:txBody>
          <a:bodyPr wrap="square" rtlCol="0">
            <a:spAutoFit/>
          </a:bodyPr>
          <a:lstStyle/>
          <a:p>
            <a:pPr algn="ctr"/>
            <a:r>
              <a:rPr lang="it-IT" dirty="0" smtClean="0"/>
              <a:t>MODELLO</a:t>
            </a:r>
          </a:p>
          <a:p>
            <a:pPr algn="ctr"/>
            <a:r>
              <a:rPr lang="it-IT" dirty="0" smtClean="0"/>
              <a:t> ATTIVO</a:t>
            </a:r>
            <a:endParaRPr lang="it-IT" dirty="0"/>
          </a:p>
        </p:txBody>
      </p:sp>
    </p:spTree>
    <p:extLst>
      <p:ext uri="{BB962C8B-B14F-4D97-AF65-F5344CB8AC3E}">
        <p14:creationId xmlns:p14="http://schemas.microsoft.com/office/powerpoint/2010/main" val="2619697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6-01-21 alle 17.35.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125" y="152400"/>
            <a:ext cx="6337300" cy="6553200"/>
          </a:xfrm>
          <a:prstGeom prst="rect">
            <a:avLst/>
          </a:prstGeom>
        </p:spPr>
      </p:pic>
      <p:sp>
        <p:nvSpPr>
          <p:cNvPr id="5" name="CasellaDiTesto 4"/>
          <p:cNvSpPr txBox="1"/>
          <p:nvPr/>
        </p:nvSpPr>
        <p:spPr>
          <a:xfrm rot="19396672">
            <a:off x="285749" y="893376"/>
            <a:ext cx="1778000" cy="646331"/>
          </a:xfrm>
          <a:prstGeom prst="rect">
            <a:avLst/>
          </a:prstGeom>
          <a:solidFill>
            <a:schemeClr val="accent5">
              <a:lumMod val="20000"/>
              <a:lumOff val="80000"/>
            </a:schemeClr>
          </a:solidFill>
        </p:spPr>
        <p:txBody>
          <a:bodyPr wrap="square" rtlCol="0">
            <a:spAutoFit/>
          </a:bodyPr>
          <a:lstStyle/>
          <a:p>
            <a:pPr algn="ctr"/>
            <a:r>
              <a:rPr lang="it-IT" dirty="0" smtClean="0"/>
              <a:t>LEZIONE INTERATTIVA</a:t>
            </a:r>
            <a:endParaRPr lang="it-IT" dirty="0"/>
          </a:p>
        </p:txBody>
      </p:sp>
    </p:spTree>
    <p:extLst>
      <p:ext uri="{BB962C8B-B14F-4D97-AF65-F5344CB8AC3E}">
        <p14:creationId xmlns:p14="http://schemas.microsoft.com/office/powerpoint/2010/main" val="3416046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6-01-21 alle 17.37.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1725" y="266700"/>
            <a:ext cx="6261100" cy="6311900"/>
          </a:xfrm>
          <a:prstGeom prst="rect">
            <a:avLst/>
          </a:prstGeom>
        </p:spPr>
      </p:pic>
      <p:sp>
        <p:nvSpPr>
          <p:cNvPr id="5" name="CasellaDiTesto 4"/>
          <p:cNvSpPr txBox="1"/>
          <p:nvPr/>
        </p:nvSpPr>
        <p:spPr>
          <a:xfrm rot="19396672">
            <a:off x="285749" y="893376"/>
            <a:ext cx="1778000" cy="646331"/>
          </a:xfrm>
          <a:prstGeom prst="rect">
            <a:avLst/>
          </a:prstGeom>
          <a:solidFill>
            <a:schemeClr val="accent5">
              <a:lumMod val="20000"/>
              <a:lumOff val="80000"/>
            </a:schemeClr>
          </a:solidFill>
        </p:spPr>
        <p:txBody>
          <a:bodyPr wrap="square" rtlCol="0">
            <a:spAutoFit/>
          </a:bodyPr>
          <a:lstStyle/>
          <a:p>
            <a:pPr algn="ctr"/>
            <a:r>
              <a:rPr lang="it-IT" dirty="0" smtClean="0"/>
              <a:t>APPRENDISTATO</a:t>
            </a:r>
          </a:p>
          <a:p>
            <a:pPr algn="ctr"/>
            <a:r>
              <a:rPr lang="it-IT" dirty="0" smtClean="0"/>
              <a:t>COGNITIVO</a:t>
            </a:r>
            <a:endParaRPr lang="it-IT" dirty="0"/>
          </a:p>
        </p:txBody>
      </p:sp>
    </p:spTree>
    <p:extLst>
      <p:ext uri="{BB962C8B-B14F-4D97-AF65-F5344CB8AC3E}">
        <p14:creationId xmlns:p14="http://schemas.microsoft.com/office/powerpoint/2010/main" val="28023164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6-01-21 alle 17.38.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714500"/>
            <a:ext cx="6388100" cy="3416300"/>
          </a:xfrm>
          <a:prstGeom prst="rect">
            <a:avLst/>
          </a:prstGeom>
        </p:spPr>
      </p:pic>
      <p:sp>
        <p:nvSpPr>
          <p:cNvPr id="5" name="CasellaDiTesto 4"/>
          <p:cNvSpPr txBox="1"/>
          <p:nvPr/>
        </p:nvSpPr>
        <p:spPr>
          <a:xfrm rot="19396672">
            <a:off x="263647" y="826785"/>
            <a:ext cx="2000737" cy="646331"/>
          </a:xfrm>
          <a:prstGeom prst="rect">
            <a:avLst/>
          </a:prstGeom>
          <a:solidFill>
            <a:schemeClr val="accent5">
              <a:lumMod val="20000"/>
              <a:lumOff val="80000"/>
            </a:schemeClr>
          </a:solidFill>
        </p:spPr>
        <p:txBody>
          <a:bodyPr wrap="square" rtlCol="0">
            <a:spAutoFit/>
          </a:bodyPr>
          <a:lstStyle/>
          <a:p>
            <a:pPr algn="ctr"/>
            <a:r>
              <a:rPr lang="it-IT" dirty="0" smtClean="0"/>
              <a:t>APPRENDIMENTO ESPANSIVO</a:t>
            </a:r>
            <a:endParaRPr lang="it-IT" dirty="0"/>
          </a:p>
        </p:txBody>
      </p:sp>
    </p:spTree>
    <p:extLst>
      <p:ext uri="{BB962C8B-B14F-4D97-AF65-F5344CB8AC3E}">
        <p14:creationId xmlns:p14="http://schemas.microsoft.com/office/powerpoint/2010/main" val="35150171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6-01-21 alle 17.45.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368300"/>
            <a:ext cx="7785100" cy="6108700"/>
          </a:xfrm>
          <a:prstGeom prst="rect">
            <a:avLst/>
          </a:prstGeom>
        </p:spPr>
      </p:pic>
      <p:sp>
        <p:nvSpPr>
          <p:cNvPr id="5" name="CasellaDiTesto 4"/>
          <p:cNvSpPr txBox="1"/>
          <p:nvPr/>
        </p:nvSpPr>
        <p:spPr>
          <a:xfrm rot="19396672">
            <a:off x="-206376" y="835729"/>
            <a:ext cx="1778000" cy="646331"/>
          </a:xfrm>
          <a:prstGeom prst="rect">
            <a:avLst/>
          </a:prstGeom>
          <a:solidFill>
            <a:schemeClr val="accent5">
              <a:lumMod val="20000"/>
              <a:lumOff val="80000"/>
            </a:schemeClr>
          </a:solidFill>
        </p:spPr>
        <p:txBody>
          <a:bodyPr wrap="square" rtlCol="0">
            <a:spAutoFit/>
          </a:bodyPr>
          <a:lstStyle/>
          <a:p>
            <a:pPr algn="ctr"/>
            <a:r>
              <a:rPr lang="it-IT" dirty="0" smtClean="0"/>
              <a:t>1. LEZIONE CAPOVOLTA</a:t>
            </a:r>
            <a:endParaRPr lang="it-IT" dirty="0"/>
          </a:p>
        </p:txBody>
      </p:sp>
    </p:spTree>
    <p:extLst>
      <p:ext uri="{BB962C8B-B14F-4D97-AF65-F5344CB8AC3E}">
        <p14:creationId xmlns:p14="http://schemas.microsoft.com/office/powerpoint/2010/main" val="23244670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hermata 2016-01-21 alle 17.45.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100" y="1235075"/>
            <a:ext cx="7708900" cy="5054600"/>
          </a:xfrm>
          <a:prstGeom prst="rect">
            <a:avLst/>
          </a:prstGeom>
        </p:spPr>
      </p:pic>
      <p:sp>
        <p:nvSpPr>
          <p:cNvPr id="6" name="CasellaDiTesto 5"/>
          <p:cNvSpPr txBox="1"/>
          <p:nvPr/>
        </p:nvSpPr>
        <p:spPr>
          <a:xfrm rot="19396672">
            <a:off x="-206376" y="835729"/>
            <a:ext cx="1778000" cy="646331"/>
          </a:xfrm>
          <a:prstGeom prst="rect">
            <a:avLst/>
          </a:prstGeom>
          <a:solidFill>
            <a:schemeClr val="accent5">
              <a:lumMod val="20000"/>
              <a:lumOff val="80000"/>
            </a:schemeClr>
          </a:solidFill>
        </p:spPr>
        <p:txBody>
          <a:bodyPr wrap="square" rtlCol="0">
            <a:spAutoFit/>
          </a:bodyPr>
          <a:lstStyle/>
          <a:p>
            <a:pPr algn="ctr"/>
            <a:r>
              <a:rPr lang="it-IT" dirty="0" smtClean="0"/>
              <a:t>2. LEZIONE CAPOVOLTA</a:t>
            </a:r>
            <a:endParaRPr lang="it-IT" dirty="0"/>
          </a:p>
        </p:txBody>
      </p:sp>
    </p:spTree>
    <p:extLst>
      <p:ext uri="{BB962C8B-B14F-4D97-AF65-F5344CB8AC3E}">
        <p14:creationId xmlns:p14="http://schemas.microsoft.com/office/powerpoint/2010/main" val="1879922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rot="19396672">
            <a:off x="79375" y="974227"/>
            <a:ext cx="1778000" cy="369332"/>
          </a:xfrm>
          <a:prstGeom prst="rect">
            <a:avLst/>
          </a:prstGeom>
          <a:solidFill>
            <a:schemeClr val="accent5">
              <a:lumMod val="20000"/>
              <a:lumOff val="80000"/>
            </a:schemeClr>
          </a:solidFill>
        </p:spPr>
        <p:txBody>
          <a:bodyPr wrap="square" rtlCol="0">
            <a:spAutoFit/>
          </a:bodyPr>
          <a:lstStyle/>
          <a:p>
            <a:pPr algn="ctr"/>
            <a:r>
              <a:rPr lang="it-IT" dirty="0" smtClean="0"/>
              <a:t>PROGETTO</a:t>
            </a:r>
            <a:endParaRPr lang="it-IT" dirty="0"/>
          </a:p>
        </p:txBody>
      </p:sp>
      <p:pic>
        <p:nvPicPr>
          <p:cNvPr id="5" name="Immagine 4" descr="Schermata 2016-01-21 alle 17.51.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173" y="0"/>
            <a:ext cx="5076825" cy="6702475"/>
          </a:xfrm>
          <a:prstGeom prst="rect">
            <a:avLst/>
          </a:prstGeom>
        </p:spPr>
      </p:pic>
    </p:spTree>
    <p:extLst>
      <p:ext uri="{BB962C8B-B14F-4D97-AF65-F5344CB8AC3E}">
        <p14:creationId xmlns:p14="http://schemas.microsoft.com/office/powerpoint/2010/main" val="28647582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6075" y="1777999"/>
            <a:ext cx="8229600" cy="2460625"/>
          </a:xfrm>
        </p:spPr>
        <p:txBody>
          <a:bodyPr>
            <a:normAutofit fontScale="90000"/>
          </a:bodyPr>
          <a:lstStyle/>
          <a:p>
            <a:r>
              <a:rPr lang="it-IT" dirty="0" smtClean="0"/>
              <a:t>UNITÀ DI APPRENDIMENTO</a:t>
            </a:r>
            <a:br>
              <a:rPr lang="it-IT" dirty="0" smtClean="0"/>
            </a:br>
            <a:r>
              <a:rPr lang="it-IT" dirty="0" smtClean="0"/>
              <a:t>UN POSSIBILE MODELLO:</a:t>
            </a:r>
            <a:br>
              <a:rPr lang="it-IT" dirty="0" smtClean="0"/>
            </a:br>
            <a:r>
              <a:rPr lang="it-IT" dirty="0" smtClean="0"/>
              <a:t>PROGETTAZIONE A RITROSO</a:t>
            </a:r>
            <a:br>
              <a:rPr lang="it-IT" dirty="0" smtClean="0"/>
            </a:br>
            <a:r>
              <a:rPr lang="it-IT" sz="3100" i="1" dirty="0" smtClean="0"/>
              <a:t>(WIGGINS G., </a:t>
            </a:r>
            <a:r>
              <a:rPr lang="it-IT" sz="3100" i="1" dirty="0" err="1" smtClean="0"/>
              <a:t>McTIGHE</a:t>
            </a:r>
            <a:r>
              <a:rPr lang="it-IT" sz="3100" i="1" dirty="0" smtClean="0"/>
              <a:t> </a:t>
            </a:r>
            <a:r>
              <a:rPr lang="it-IT" sz="3100" i="1" dirty="0" err="1" smtClean="0"/>
              <a:t>J</a:t>
            </a:r>
            <a:r>
              <a:rPr lang="it-IT" sz="3100" i="1" dirty="0" smtClean="0"/>
              <a:t>.)</a:t>
            </a:r>
            <a:br>
              <a:rPr lang="it-IT" sz="3100" i="1" dirty="0" smtClean="0"/>
            </a:br>
            <a:endParaRPr lang="it-IT" sz="3100" i="1" dirty="0"/>
          </a:p>
        </p:txBody>
      </p:sp>
    </p:spTree>
    <p:extLst>
      <p:ext uri="{BB962C8B-B14F-4D97-AF65-F5344CB8AC3E}">
        <p14:creationId xmlns:p14="http://schemas.microsoft.com/office/powerpoint/2010/main" val="859228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791882" y="1009939"/>
            <a:ext cx="2984500" cy="369332"/>
          </a:xfrm>
          <a:prstGeom prst="rect">
            <a:avLst/>
          </a:prstGeom>
          <a:solidFill>
            <a:schemeClr val="accent5">
              <a:lumMod val="20000"/>
              <a:lumOff val="80000"/>
            </a:schemeClr>
          </a:solidFill>
        </p:spPr>
        <p:txBody>
          <a:bodyPr wrap="square" rtlCol="0">
            <a:spAutoFit/>
          </a:bodyPr>
          <a:lstStyle/>
          <a:p>
            <a:pPr algn="ctr"/>
            <a:r>
              <a:rPr lang="it-IT" dirty="0" smtClean="0"/>
              <a:t>PROGETTAZIONE A RITROSO</a:t>
            </a:r>
            <a:endParaRPr lang="it-IT" dirty="0"/>
          </a:p>
        </p:txBody>
      </p:sp>
      <p:sp>
        <p:nvSpPr>
          <p:cNvPr id="20" name="CasellaDiTesto 19"/>
          <p:cNvSpPr txBox="1"/>
          <p:nvPr/>
        </p:nvSpPr>
        <p:spPr>
          <a:xfrm>
            <a:off x="1676399" y="1955564"/>
            <a:ext cx="2984500" cy="646331"/>
          </a:xfrm>
          <a:prstGeom prst="rect">
            <a:avLst/>
          </a:prstGeom>
          <a:solidFill>
            <a:schemeClr val="accent5">
              <a:lumMod val="20000"/>
              <a:lumOff val="80000"/>
            </a:schemeClr>
          </a:solidFill>
        </p:spPr>
        <p:txBody>
          <a:bodyPr wrap="square" rtlCol="0">
            <a:spAutoFit/>
          </a:bodyPr>
          <a:lstStyle/>
          <a:p>
            <a:pPr algn="ctr"/>
            <a:r>
              <a:rPr lang="it-IT" dirty="0" smtClean="0"/>
              <a:t>CURRICOLO A SPIRALE: COMPRENSIONE PROFONDA</a:t>
            </a:r>
            <a:endParaRPr lang="it-IT" dirty="0"/>
          </a:p>
        </p:txBody>
      </p:sp>
      <p:sp>
        <p:nvSpPr>
          <p:cNvPr id="21" name="CasellaDiTesto 20"/>
          <p:cNvSpPr txBox="1"/>
          <p:nvPr/>
        </p:nvSpPr>
        <p:spPr>
          <a:xfrm>
            <a:off x="3304987" y="3380179"/>
            <a:ext cx="2984500" cy="369332"/>
          </a:xfrm>
          <a:prstGeom prst="rect">
            <a:avLst/>
          </a:prstGeom>
          <a:solidFill>
            <a:schemeClr val="accent5">
              <a:lumMod val="20000"/>
              <a:lumOff val="80000"/>
            </a:schemeClr>
          </a:solidFill>
        </p:spPr>
        <p:txBody>
          <a:bodyPr wrap="square" rtlCol="0">
            <a:spAutoFit/>
          </a:bodyPr>
          <a:lstStyle/>
          <a:p>
            <a:pPr algn="ctr"/>
            <a:r>
              <a:rPr lang="it-IT" dirty="0" smtClean="0"/>
              <a:t>PLURALITÀ DI CODICI</a:t>
            </a:r>
            <a:endParaRPr lang="it-IT" dirty="0"/>
          </a:p>
        </p:txBody>
      </p:sp>
      <p:sp>
        <p:nvSpPr>
          <p:cNvPr id="22" name="CasellaDiTesto 21"/>
          <p:cNvSpPr txBox="1"/>
          <p:nvPr/>
        </p:nvSpPr>
        <p:spPr>
          <a:xfrm>
            <a:off x="4660899" y="4539045"/>
            <a:ext cx="2984500" cy="646331"/>
          </a:xfrm>
          <a:prstGeom prst="rect">
            <a:avLst/>
          </a:prstGeom>
          <a:solidFill>
            <a:schemeClr val="accent5">
              <a:lumMod val="20000"/>
              <a:lumOff val="80000"/>
            </a:schemeClr>
          </a:solidFill>
        </p:spPr>
        <p:txBody>
          <a:bodyPr wrap="square" rtlCol="0">
            <a:spAutoFit/>
          </a:bodyPr>
          <a:lstStyle/>
          <a:p>
            <a:pPr algn="ctr"/>
            <a:r>
              <a:rPr lang="it-IT" dirty="0" smtClean="0"/>
              <a:t>PLURALITÀ DI STRUMENTI DI VALUTAZIONE</a:t>
            </a:r>
            <a:endParaRPr lang="it-IT" dirty="0"/>
          </a:p>
        </p:txBody>
      </p:sp>
    </p:spTree>
    <p:extLst>
      <p:ext uri="{BB962C8B-B14F-4D97-AF65-F5344CB8AC3E}">
        <p14:creationId xmlns:p14="http://schemas.microsoft.com/office/powerpoint/2010/main" val="3062934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1 5"/>
          <p:cNvCxnSpPr/>
          <p:nvPr/>
        </p:nvCxnSpPr>
        <p:spPr>
          <a:xfrm>
            <a:off x="4144645" y="1080778"/>
            <a:ext cx="0" cy="280551"/>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7" name="CasellaDiTesto 6"/>
          <p:cNvSpPr txBox="1"/>
          <p:nvPr/>
        </p:nvSpPr>
        <p:spPr>
          <a:xfrm>
            <a:off x="2159000" y="444704"/>
            <a:ext cx="4064000" cy="646331"/>
          </a:xfrm>
          <a:prstGeom prst="rect">
            <a:avLst/>
          </a:prstGeom>
          <a:solidFill>
            <a:schemeClr val="accent5">
              <a:lumMod val="20000"/>
              <a:lumOff val="80000"/>
            </a:schemeClr>
          </a:solidFill>
        </p:spPr>
        <p:txBody>
          <a:bodyPr wrap="square" rtlCol="0">
            <a:spAutoFit/>
          </a:bodyPr>
          <a:lstStyle/>
          <a:p>
            <a:pPr algn="ctr"/>
            <a:r>
              <a:rPr lang="it-IT" dirty="0" smtClean="0"/>
              <a:t>INPUT: DEFINIZIONE DI COMPETENZA</a:t>
            </a:r>
          </a:p>
          <a:p>
            <a:pPr algn="ctr"/>
            <a:r>
              <a:rPr lang="it-IT" dirty="0" smtClean="0"/>
              <a:t>TRATTA DA INTERNET</a:t>
            </a:r>
            <a:endParaRPr lang="it-IT" dirty="0"/>
          </a:p>
        </p:txBody>
      </p:sp>
      <p:sp>
        <p:nvSpPr>
          <p:cNvPr id="8" name="CasellaDiTesto 7"/>
          <p:cNvSpPr txBox="1"/>
          <p:nvPr/>
        </p:nvSpPr>
        <p:spPr>
          <a:xfrm>
            <a:off x="2159000" y="1361329"/>
            <a:ext cx="4064000" cy="646331"/>
          </a:xfrm>
          <a:prstGeom prst="rect">
            <a:avLst/>
          </a:prstGeom>
          <a:solidFill>
            <a:schemeClr val="accent5">
              <a:lumMod val="20000"/>
              <a:lumOff val="80000"/>
            </a:schemeClr>
          </a:solidFill>
        </p:spPr>
        <p:txBody>
          <a:bodyPr wrap="square" rtlCol="0">
            <a:spAutoFit/>
          </a:bodyPr>
          <a:lstStyle/>
          <a:p>
            <a:pPr algn="ctr"/>
            <a:r>
              <a:rPr lang="it-IT" dirty="0" smtClean="0"/>
              <a:t>MAPPA COGNITIVA PERSONALE SU FOGLIO</a:t>
            </a:r>
            <a:endParaRPr lang="it-IT" dirty="0"/>
          </a:p>
        </p:txBody>
      </p:sp>
      <p:sp>
        <p:nvSpPr>
          <p:cNvPr id="9" name="CasellaDiTesto 8"/>
          <p:cNvSpPr txBox="1"/>
          <p:nvPr/>
        </p:nvSpPr>
        <p:spPr>
          <a:xfrm>
            <a:off x="2159000" y="2275274"/>
            <a:ext cx="4064000" cy="646331"/>
          </a:xfrm>
          <a:prstGeom prst="rect">
            <a:avLst/>
          </a:prstGeom>
          <a:solidFill>
            <a:schemeClr val="accent5">
              <a:lumMod val="20000"/>
              <a:lumOff val="80000"/>
            </a:schemeClr>
          </a:solidFill>
        </p:spPr>
        <p:txBody>
          <a:bodyPr wrap="square" rtlCol="0">
            <a:spAutoFit/>
          </a:bodyPr>
          <a:lstStyle/>
          <a:p>
            <a:pPr algn="ctr"/>
            <a:r>
              <a:rPr lang="it-IT" dirty="0" smtClean="0"/>
              <a:t>RIFLESSIONI: MAPPA COGNITIVA COLLETTIVA (LIM)</a:t>
            </a:r>
            <a:endParaRPr lang="it-IT" dirty="0"/>
          </a:p>
        </p:txBody>
      </p:sp>
      <p:sp>
        <p:nvSpPr>
          <p:cNvPr id="10" name="CasellaDiTesto 9"/>
          <p:cNvSpPr txBox="1"/>
          <p:nvPr/>
        </p:nvSpPr>
        <p:spPr>
          <a:xfrm>
            <a:off x="2159000" y="3210272"/>
            <a:ext cx="4064000" cy="646331"/>
          </a:xfrm>
          <a:prstGeom prst="rect">
            <a:avLst/>
          </a:prstGeom>
          <a:solidFill>
            <a:schemeClr val="accent5">
              <a:lumMod val="20000"/>
              <a:lumOff val="80000"/>
            </a:schemeClr>
          </a:solidFill>
        </p:spPr>
        <p:txBody>
          <a:bodyPr wrap="square" rtlCol="0">
            <a:spAutoFit/>
          </a:bodyPr>
          <a:lstStyle/>
          <a:p>
            <a:pPr algn="ctr"/>
            <a:r>
              <a:rPr lang="it-IT" dirty="0" smtClean="0"/>
              <a:t>PRESENTAZIONE COSTRUTTO</a:t>
            </a:r>
          </a:p>
          <a:p>
            <a:pPr algn="ctr"/>
            <a:r>
              <a:rPr lang="it-IT" dirty="0"/>
              <a:t> </a:t>
            </a:r>
            <a:r>
              <a:rPr lang="it-IT" dirty="0" smtClean="0"/>
              <a:t>DI COMPETENZA</a:t>
            </a:r>
            <a:endParaRPr lang="it-IT" dirty="0"/>
          </a:p>
        </p:txBody>
      </p:sp>
      <p:sp>
        <p:nvSpPr>
          <p:cNvPr id="11" name="CasellaDiTesto 10"/>
          <p:cNvSpPr txBox="1"/>
          <p:nvPr/>
        </p:nvSpPr>
        <p:spPr>
          <a:xfrm>
            <a:off x="2159000" y="4616686"/>
            <a:ext cx="4064000" cy="646331"/>
          </a:xfrm>
          <a:prstGeom prst="rect">
            <a:avLst/>
          </a:prstGeom>
          <a:solidFill>
            <a:schemeClr val="accent6">
              <a:lumMod val="20000"/>
              <a:lumOff val="80000"/>
            </a:schemeClr>
          </a:solidFill>
        </p:spPr>
        <p:txBody>
          <a:bodyPr wrap="square" rtlCol="0">
            <a:spAutoFit/>
          </a:bodyPr>
          <a:lstStyle/>
          <a:p>
            <a:pPr algn="ctr"/>
            <a:r>
              <a:rPr lang="it-IT" dirty="0" smtClean="0"/>
              <a:t>CONFRONTO TRA CONOSCENZE PREGRESSE E PRESENTAZIONE RELATORE </a:t>
            </a:r>
            <a:endParaRPr lang="it-IT" dirty="0"/>
          </a:p>
        </p:txBody>
      </p:sp>
      <p:sp>
        <p:nvSpPr>
          <p:cNvPr id="12" name="CasellaDiTesto 11"/>
          <p:cNvSpPr txBox="1"/>
          <p:nvPr/>
        </p:nvSpPr>
        <p:spPr>
          <a:xfrm>
            <a:off x="2159000" y="5482193"/>
            <a:ext cx="4064000" cy="646331"/>
          </a:xfrm>
          <a:prstGeom prst="rect">
            <a:avLst/>
          </a:prstGeom>
          <a:solidFill>
            <a:schemeClr val="accent6">
              <a:lumMod val="20000"/>
              <a:lumOff val="80000"/>
            </a:schemeClr>
          </a:solidFill>
        </p:spPr>
        <p:txBody>
          <a:bodyPr wrap="square" rtlCol="0">
            <a:spAutoFit/>
          </a:bodyPr>
          <a:lstStyle/>
          <a:p>
            <a:pPr algn="ctr"/>
            <a:r>
              <a:rPr lang="it-IT" dirty="0" smtClean="0"/>
              <a:t>ELABORAZIONE </a:t>
            </a:r>
          </a:p>
          <a:p>
            <a:pPr algn="ctr"/>
            <a:r>
              <a:rPr lang="it-IT" dirty="0" smtClean="0"/>
              <a:t>MAPPA CONCETTUALE INDIVIDUALE</a:t>
            </a:r>
            <a:endParaRPr lang="it-IT" dirty="0"/>
          </a:p>
        </p:txBody>
      </p:sp>
      <p:sp>
        <p:nvSpPr>
          <p:cNvPr id="13" name="CasellaDiTesto 12"/>
          <p:cNvSpPr txBox="1"/>
          <p:nvPr/>
        </p:nvSpPr>
        <p:spPr>
          <a:xfrm rot="20069934">
            <a:off x="158151" y="1151138"/>
            <a:ext cx="1864025" cy="369332"/>
          </a:xfrm>
          <a:prstGeom prst="rect">
            <a:avLst/>
          </a:prstGeom>
          <a:noFill/>
        </p:spPr>
        <p:txBody>
          <a:bodyPr wrap="square" rtlCol="0">
            <a:spAutoFit/>
          </a:bodyPr>
          <a:lstStyle/>
          <a:p>
            <a:pPr algn="ctr"/>
            <a:r>
              <a:rPr lang="it-IT" dirty="0" smtClean="0"/>
              <a:t>TUTTI INSIEME</a:t>
            </a:r>
            <a:endParaRPr lang="it-IT" dirty="0"/>
          </a:p>
        </p:txBody>
      </p:sp>
      <p:sp>
        <p:nvSpPr>
          <p:cNvPr id="14" name="CasellaDiTesto 13"/>
          <p:cNvSpPr txBox="1"/>
          <p:nvPr/>
        </p:nvSpPr>
        <p:spPr>
          <a:xfrm rot="20069934">
            <a:off x="158151" y="4999954"/>
            <a:ext cx="1864025" cy="369332"/>
          </a:xfrm>
          <a:prstGeom prst="rect">
            <a:avLst/>
          </a:prstGeom>
          <a:noFill/>
        </p:spPr>
        <p:txBody>
          <a:bodyPr wrap="square" rtlCol="0">
            <a:spAutoFit/>
          </a:bodyPr>
          <a:lstStyle/>
          <a:p>
            <a:pPr algn="ctr"/>
            <a:r>
              <a:rPr lang="it-IT" dirty="0" smtClean="0"/>
              <a:t>A PICCOLI GRUPPI</a:t>
            </a:r>
            <a:endParaRPr lang="it-IT" dirty="0"/>
          </a:p>
        </p:txBody>
      </p:sp>
      <p:cxnSp>
        <p:nvCxnSpPr>
          <p:cNvPr id="16" name="Connettore 1 15"/>
          <p:cNvCxnSpPr/>
          <p:nvPr/>
        </p:nvCxnSpPr>
        <p:spPr>
          <a:xfrm>
            <a:off x="4139565" y="1994723"/>
            <a:ext cx="0" cy="280551"/>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4149090" y="2929721"/>
            <a:ext cx="0" cy="280551"/>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a:off x="4139565" y="5201642"/>
            <a:ext cx="0" cy="280551"/>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20" name="Connettore 1 19"/>
          <p:cNvCxnSpPr>
            <a:stCxn id="10" idx="2"/>
            <a:endCxn id="11" idx="0"/>
          </p:cNvCxnSpPr>
          <p:nvPr/>
        </p:nvCxnSpPr>
        <p:spPr>
          <a:xfrm>
            <a:off x="4191000" y="3856603"/>
            <a:ext cx="0" cy="760083"/>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6214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068388"/>
            <a:ext cx="8229600" cy="3884612"/>
          </a:xfrm>
        </p:spPr>
        <p:txBody>
          <a:bodyPr>
            <a:normAutofit fontScale="90000"/>
          </a:bodyPr>
          <a:lstStyle/>
          <a:p>
            <a:r>
              <a:rPr lang="it-IT" dirty="0" smtClean="0"/>
              <a:t>ESEMPIO</a:t>
            </a:r>
            <a:br>
              <a:rPr lang="it-IT" dirty="0" smtClean="0"/>
            </a:br>
            <a:r>
              <a:rPr lang="it-IT" dirty="0" smtClean="0"/>
              <a:t/>
            </a:r>
            <a:br>
              <a:rPr lang="it-IT" dirty="0" smtClean="0"/>
            </a:br>
            <a:r>
              <a:rPr lang="it-IT" dirty="0" smtClean="0"/>
              <a:t>COMPETENZA: COMPRENDERE LE CARATTERISTICHE FONDAMENTALI DI UN FENOMENO SOCIO-STORICO DOCUMENTANDOSI </a:t>
            </a:r>
            <a:endParaRPr lang="it-IT" dirty="0"/>
          </a:p>
        </p:txBody>
      </p:sp>
    </p:spTree>
    <p:extLst>
      <p:ext uri="{BB962C8B-B14F-4D97-AF65-F5344CB8AC3E}">
        <p14:creationId xmlns:p14="http://schemas.microsoft.com/office/powerpoint/2010/main" val="33537977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1261603837"/>
              </p:ext>
            </p:extLst>
          </p:nvPr>
        </p:nvGraphicFramePr>
        <p:xfrm>
          <a:off x="47625" y="79375"/>
          <a:ext cx="8953500" cy="6161405"/>
        </p:xfrm>
        <a:graphic>
          <a:graphicData uri="http://schemas.openxmlformats.org/drawingml/2006/table">
            <a:tbl>
              <a:tblPr firstRow="1" bandRow="1">
                <a:tableStyleId>{5C22544A-7EE6-4342-B048-85BDC9FD1C3A}</a:tableStyleId>
              </a:tblPr>
              <a:tblGrid>
                <a:gridCol w="2698750"/>
                <a:gridCol w="2825750"/>
                <a:gridCol w="3429000"/>
              </a:tblGrid>
              <a:tr h="412750">
                <a:tc>
                  <a:txBody>
                    <a:bodyPr/>
                    <a:lstStyle/>
                    <a:p>
                      <a:r>
                        <a:rPr lang="it-IT" dirty="0" smtClean="0"/>
                        <a:t>OPERAZIONI</a:t>
                      </a:r>
                      <a:endParaRPr lang="it-IT" dirty="0"/>
                    </a:p>
                  </a:txBody>
                  <a:tcPr/>
                </a:tc>
                <a:tc>
                  <a:txBody>
                    <a:bodyPr/>
                    <a:lstStyle/>
                    <a:p>
                      <a:r>
                        <a:rPr lang="it-IT" dirty="0" smtClean="0"/>
                        <a:t>ELEMENTI</a:t>
                      </a:r>
                      <a:endParaRPr lang="it-IT" dirty="0"/>
                    </a:p>
                  </a:txBody>
                  <a:tcPr/>
                </a:tc>
                <a:tc>
                  <a:txBody>
                    <a:bodyPr/>
                    <a:lstStyle/>
                    <a:p>
                      <a:r>
                        <a:rPr lang="it-IT" dirty="0" smtClean="0"/>
                        <a:t>STRUMENTI/SPECIFICAZIONI</a:t>
                      </a:r>
                      <a:endParaRPr lang="it-IT" dirty="0"/>
                    </a:p>
                  </a:txBody>
                  <a:tcPr/>
                </a:tc>
              </a:tr>
              <a:tr h="555625">
                <a:tc>
                  <a:txBody>
                    <a:bodyPr/>
                    <a:lstStyle/>
                    <a:p>
                      <a:r>
                        <a:rPr lang="it-IT" dirty="0" smtClean="0"/>
                        <a:t>SITUAZIONE PARTENZA</a:t>
                      </a:r>
                      <a:endParaRPr lang="it-IT" dirty="0"/>
                    </a:p>
                  </a:txBody>
                  <a:tcPr/>
                </a:tc>
                <a:tc>
                  <a:txBody>
                    <a:bodyPr/>
                    <a:lstStyle/>
                    <a:p>
                      <a:r>
                        <a:rPr lang="it-IT" dirty="0" smtClean="0"/>
                        <a:t>CONTESTO CLASSE</a:t>
                      </a:r>
                    </a:p>
                    <a:p>
                      <a:r>
                        <a:rPr lang="it-IT" dirty="0" smtClean="0"/>
                        <a:t>LIVELLI DI PARTENZA</a:t>
                      </a:r>
                      <a:endParaRPr lang="it-IT" dirty="0"/>
                    </a:p>
                  </a:txBody>
                  <a:tcPr/>
                </a:tc>
                <a:tc>
                  <a:txBody>
                    <a:bodyPr/>
                    <a:lstStyle/>
                    <a:p>
                      <a:r>
                        <a:rPr lang="it-IT" dirty="0" smtClean="0"/>
                        <a:t>Descrizione</a:t>
                      </a:r>
                    </a:p>
                    <a:p>
                      <a:r>
                        <a:rPr lang="it-IT" dirty="0" smtClean="0"/>
                        <a:t>Dati</a:t>
                      </a:r>
                      <a:r>
                        <a:rPr lang="it-IT" baseline="0" dirty="0" smtClean="0"/>
                        <a:t> disponibili</a:t>
                      </a:r>
                      <a:endParaRPr lang="it-IT" dirty="0"/>
                    </a:p>
                  </a:txBody>
                  <a:tcPr/>
                </a:tc>
              </a:tr>
              <a:tr h="555625">
                <a:tc>
                  <a:txBody>
                    <a:bodyPr/>
                    <a:lstStyle/>
                    <a:p>
                      <a:r>
                        <a:rPr lang="it-IT" dirty="0" smtClean="0"/>
                        <a:t>AMBITO</a:t>
                      </a:r>
                      <a:endParaRPr lang="it-IT" dirty="0"/>
                    </a:p>
                  </a:txBody>
                  <a:tcPr/>
                </a:tc>
                <a:tc>
                  <a:txBody>
                    <a:bodyPr/>
                    <a:lstStyle/>
                    <a:p>
                      <a:r>
                        <a:rPr lang="it-IT" dirty="0" smtClean="0"/>
                        <a:t>DISCIPLINA/E</a:t>
                      </a:r>
                    </a:p>
                    <a:p>
                      <a:r>
                        <a:rPr lang="it-IT" dirty="0" smtClean="0"/>
                        <a:t>ARGOMENTO</a:t>
                      </a:r>
                      <a:endParaRPr lang="it-IT" dirty="0"/>
                    </a:p>
                  </a:txBody>
                  <a:tcPr/>
                </a:tc>
                <a:tc>
                  <a:txBody>
                    <a:bodyPr/>
                    <a:lstStyle/>
                    <a:p>
                      <a:r>
                        <a:rPr lang="it-IT" dirty="0" smtClean="0"/>
                        <a:t>Storia, italiano, economia, geografia…</a:t>
                      </a:r>
                      <a:endParaRPr lang="it-IT" dirty="0"/>
                    </a:p>
                  </a:txBody>
                  <a:tcPr/>
                </a:tc>
              </a:tr>
              <a:tr h="5556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IDENTIFICARE I RISULTATI DESIDERATI</a:t>
                      </a:r>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800" dirty="0" smtClean="0"/>
                        <a:t>CONOSCENZE IMPORTANTI</a:t>
                      </a:r>
                    </a:p>
                    <a:p>
                      <a:endParaRPr lang="it-IT" dirty="0"/>
                    </a:p>
                  </a:txBody>
                  <a:tcPr/>
                </a:tc>
                <a:tc>
                  <a:txBody>
                    <a:bodyPr/>
                    <a:lstStyle/>
                    <a:p>
                      <a:r>
                        <a:rPr lang="it-IT" dirty="0" smtClean="0"/>
                        <a:t>Mappa concettuale (nodi e collegamenti)</a:t>
                      </a:r>
                      <a:endParaRPr lang="it-IT" dirty="0"/>
                    </a:p>
                  </a:txBody>
                  <a:tcPr/>
                </a:tc>
              </a:tr>
              <a:tr h="445135">
                <a:tc>
                  <a:txBody>
                    <a:bodyPr/>
                    <a:lstStyle/>
                    <a:p>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ABILITÀ NECESSARIE</a:t>
                      </a:r>
                      <a:endParaRPr lang="it-IT" dirty="0"/>
                    </a:p>
                  </a:txBody>
                  <a:tcPr/>
                </a:tc>
                <a:tc>
                  <a:txBody>
                    <a:bodyPr/>
                    <a:lstStyle/>
                    <a:p>
                      <a:r>
                        <a:rPr lang="it-IT" dirty="0" smtClean="0"/>
                        <a:t>Diagramma delle procedure</a:t>
                      </a:r>
                      <a:endParaRPr lang="it-IT" dirty="0"/>
                    </a:p>
                  </a:txBody>
                  <a:tcPr/>
                </a:tc>
              </a:tr>
              <a:tr h="555625">
                <a:tc>
                  <a:txBody>
                    <a:bodyPr/>
                    <a:lstStyle/>
                    <a:p>
                      <a:endParaRPr lang="it-IT"/>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COMPETENZA </a:t>
                      </a:r>
                    </a:p>
                    <a:p>
                      <a:endParaRPr lang="it-IT" dirty="0"/>
                    </a:p>
                  </a:txBody>
                  <a:tcPr/>
                </a:tc>
                <a:tc>
                  <a:txBody>
                    <a:bodyPr/>
                    <a:lstStyle/>
                    <a:p>
                      <a:r>
                        <a:rPr lang="it-IT" dirty="0" smtClean="0"/>
                        <a:t>Rubrica con dimensioni specifiche,</a:t>
                      </a:r>
                    </a:p>
                    <a:p>
                      <a:r>
                        <a:rPr lang="it-IT" dirty="0" smtClean="0"/>
                        <a:t>disposizioni</a:t>
                      </a:r>
                      <a:r>
                        <a:rPr lang="it-IT" baseline="0" dirty="0" smtClean="0"/>
                        <a:t> mentali, valori</a:t>
                      </a:r>
                      <a:endParaRPr lang="it-IT" dirty="0"/>
                    </a:p>
                  </a:txBody>
                  <a:tcPr/>
                </a:tc>
              </a:tr>
              <a:tr h="5556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DETERMINARE LE EVIDENZE DI ACCETTABILITÀ</a:t>
                      </a:r>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STRUMENTI RILEVAZIONE PARTENZA</a:t>
                      </a:r>
                    </a:p>
                    <a:p>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Test (accertamento prerequisiti)</a:t>
                      </a:r>
                    </a:p>
                    <a:p>
                      <a:r>
                        <a:rPr lang="it-IT" dirty="0" smtClean="0"/>
                        <a:t>Conversazione</a:t>
                      </a:r>
                    </a:p>
                    <a:p>
                      <a:r>
                        <a:rPr lang="it-IT" dirty="0" smtClean="0"/>
                        <a:t>Mappe cognitive</a:t>
                      </a:r>
                    </a:p>
                  </a:txBody>
                  <a:tcPr/>
                </a:tc>
              </a:tr>
              <a:tr h="555625">
                <a:tc>
                  <a:txBody>
                    <a:bodyPr/>
                    <a:lstStyle/>
                    <a:p>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STRUMENTI CONTROLLO IN ITINERE</a:t>
                      </a:r>
                    </a:p>
                    <a:p>
                      <a:endParaRPr lang="it-IT" dirty="0"/>
                    </a:p>
                  </a:txBody>
                  <a:tcPr/>
                </a:tc>
                <a:tc>
                  <a:txBody>
                    <a:bodyPr/>
                    <a:lstStyle/>
                    <a:p>
                      <a:r>
                        <a:rPr lang="it-IT" dirty="0" smtClean="0"/>
                        <a:t>Osservazioni</a:t>
                      </a:r>
                    </a:p>
                    <a:p>
                      <a:r>
                        <a:rPr lang="it-IT" dirty="0" smtClean="0"/>
                        <a:t>Dialogo</a:t>
                      </a:r>
                    </a:p>
                    <a:p>
                      <a:r>
                        <a:rPr lang="it-IT" dirty="0" smtClean="0"/>
                        <a:t>Riflessioni metacognitive</a:t>
                      </a:r>
                      <a:endParaRPr lang="it-IT" dirty="0"/>
                    </a:p>
                  </a:txBody>
                  <a:tcPr/>
                </a:tc>
              </a:tr>
              <a:tr h="555625">
                <a:tc>
                  <a:txBody>
                    <a:bodyPr/>
                    <a:lstStyle/>
                    <a:p>
                      <a:endParaRPr lang="it-IT"/>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STRUMENTI VALUTAZIONE FINALE</a:t>
                      </a:r>
                    </a:p>
                    <a:p>
                      <a:endParaRPr lang="it-IT" dirty="0"/>
                    </a:p>
                  </a:txBody>
                  <a:tcPr/>
                </a:tc>
                <a:tc>
                  <a:txBody>
                    <a:bodyPr/>
                    <a:lstStyle/>
                    <a:p>
                      <a:r>
                        <a:rPr lang="it-IT" dirty="0" smtClean="0"/>
                        <a:t>Test oggettivi</a:t>
                      </a:r>
                    </a:p>
                    <a:p>
                      <a:r>
                        <a:rPr lang="it-IT" dirty="0" smtClean="0"/>
                        <a:t>Questionario con domande aperte</a:t>
                      </a:r>
                    </a:p>
                    <a:p>
                      <a:r>
                        <a:rPr lang="it-IT" dirty="0" smtClean="0"/>
                        <a:t>Compiti complessi</a:t>
                      </a:r>
                      <a:endParaRPr lang="it-IT" dirty="0"/>
                    </a:p>
                  </a:txBody>
                  <a:tcPr/>
                </a:tc>
              </a:tr>
            </a:tbl>
          </a:graphicData>
        </a:graphic>
      </p:graphicFrame>
    </p:spTree>
    <p:extLst>
      <p:ext uri="{BB962C8B-B14F-4D97-AF65-F5344CB8AC3E}">
        <p14:creationId xmlns:p14="http://schemas.microsoft.com/office/powerpoint/2010/main" val="35291331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a:xfrm>
            <a:off x="3033986" y="3114623"/>
            <a:ext cx="2546319" cy="822960"/>
          </a:xfrm>
          <a:prstGeom prst="ellipse">
            <a:avLst/>
          </a:prstGeom>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r>
              <a:rPr lang="it-IT" dirty="0" smtClean="0">
                <a:solidFill>
                  <a:srgbClr val="000000"/>
                </a:solidFill>
              </a:rPr>
              <a:t>IMMIGRAZIONE</a:t>
            </a:r>
            <a:endParaRPr lang="it-IT" dirty="0">
              <a:solidFill>
                <a:srgbClr val="000000"/>
              </a:solidFill>
            </a:endParaRPr>
          </a:p>
        </p:txBody>
      </p:sp>
      <p:sp>
        <p:nvSpPr>
          <p:cNvPr id="5" name="Rettangolo 4"/>
          <p:cNvSpPr/>
          <p:nvPr/>
        </p:nvSpPr>
        <p:spPr>
          <a:xfrm>
            <a:off x="635045" y="957312"/>
            <a:ext cx="1756512" cy="459339"/>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COS’È</a:t>
            </a:r>
            <a:endParaRPr lang="it-IT" dirty="0">
              <a:solidFill>
                <a:srgbClr val="000000"/>
              </a:solidFill>
            </a:endParaRPr>
          </a:p>
        </p:txBody>
      </p:sp>
      <p:cxnSp>
        <p:nvCxnSpPr>
          <p:cNvPr id="6" name="Connettore 1 5"/>
          <p:cNvCxnSpPr>
            <a:stCxn id="4" idx="7"/>
          </p:cNvCxnSpPr>
          <p:nvPr/>
        </p:nvCxnSpPr>
        <p:spPr>
          <a:xfrm flipV="1">
            <a:off x="5207405" y="1416652"/>
            <a:ext cx="1092766" cy="1818491"/>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7" name="Connettore 1 6"/>
          <p:cNvCxnSpPr>
            <a:stCxn id="5" idx="3"/>
            <a:endCxn id="4" idx="1"/>
          </p:cNvCxnSpPr>
          <p:nvPr/>
        </p:nvCxnSpPr>
        <p:spPr>
          <a:xfrm>
            <a:off x="2391557" y="1186982"/>
            <a:ext cx="1015329" cy="2048161"/>
          </a:xfrm>
          <a:prstGeom prst="line">
            <a:avLst/>
          </a:prstGeom>
          <a:ln>
            <a:headEnd type="triangle" w="lg"/>
            <a:tailEnd type="triangle" w="lg"/>
          </a:ln>
        </p:spPr>
        <p:style>
          <a:lnRef idx="2">
            <a:schemeClr val="accent1"/>
          </a:lnRef>
          <a:fillRef idx="0">
            <a:schemeClr val="accent1"/>
          </a:fillRef>
          <a:effectRef idx="1">
            <a:schemeClr val="accent1"/>
          </a:effectRef>
          <a:fontRef idx="minor">
            <a:schemeClr val="tx1"/>
          </a:fontRef>
        </p:style>
      </p:cxnSp>
      <p:sp>
        <p:nvSpPr>
          <p:cNvPr id="9" name="Rettangolo 8"/>
          <p:cNvSpPr/>
          <p:nvPr/>
        </p:nvSpPr>
        <p:spPr>
          <a:xfrm>
            <a:off x="6482577" y="4431029"/>
            <a:ext cx="2029754" cy="443934"/>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CAUSE</a:t>
            </a:r>
            <a:endParaRPr lang="it-IT" dirty="0">
              <a:solidFill>
                <a:srgbClr val="000000"/>
              </a:solidFill>
            </a:endParaRPr>
          </a:p>
        </p:txBody>
      </p:sp>
      <p:sp>
        <p:nvSpPr>
          <p:cNvPr id="10" name="Rettangolo 9"/>
          <p:cNvSpPr/>
          <p:nvPr/>
        </p:nvSpPr>
        <p:spPr>
          <a:xfrm>
            <a:off x="1682198" y="4390620"/>
            <a:ext cx="1661931" cy="443934"/>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CONSEGUENZE</a:t>
            </a:r>
            <a:endParaRPr lang="it-IT" dirty="0">
              <a:solidFill>
                <a:srgbClr val="000000"/>
              </a:solidFill>
            </a:endParaRPr>
          </a:p>
        </p:txBody>
      </p:sp>
      <p:sp>
        <p:nvSpPr>
          <p:cNvPr id="12" name="Rettangolo 11"/>
          <p:cNvSpPr/>
          <p:nvPr/>
        </p:nvSpPr>
        <p:spPr>
          <a:xfrm>
            <a:off x="6300172" y="957312"/>
            <a:ext cx="1928415" cy="716029"/>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COME SI MANIFESTA</a:t>
            </a:r>
            <a:endParaRPr lang="it-IT" dirty="0">
              <a:solidFill>
                <a:srgbClr val="000000"/>
              </a:solidFill>
            </a:endParaRPr>
          </a:p>
        </p:txBody>
      </p:sp>
      <p:sp>
        <p:nvSpPr>
          <p:cNvPr id="13" name="Rettangolo 12"/>
          <p:cNvSpPr/>
          <p:nvPr/>
        </p:nvSpPr>
        <p:spPr>
          <a:xfrm>
            <a:off x="202675" y="4927228"/>
            <a:ext cx="1661931" cy="330047"/>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sz="1400" dirty="0" smtClean="0">
                <a:solidFill>
                  <a:srgbClr val="000000"/>
                </a:solidFill>
              </a:rPr>
              <a:t>IMMIGRATI</a:t>
            </a:r>
            <a:endParaRPr lang="it-IT" sz="1400" dirty="0">
              <a:solidFill>
                <a:srgbClr val="000000"/>
              </a:solidFill>
            </a:endParaRPr>
          </a:p>
        </p:txBody>
      </p:sp>
      <p:sp>
        <p:nvSpPr>
          <p:cNvPr id="14" name="Rettangolo 13"/>
          <p:cNvSpPr/>
          <p:nvPr/>
        </p:nvSpPr>
        <p:spPr>
          <a:xfrm>
            <a:off x="2344268" y="4958413"/>
            <a:ext cx="1661931" cy="275633"/>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sz="1400" dirty="0">
                <a:solidFill>
                  <a:srgbClr val="000000"/>
                </a:solidFill>
              </a:rPr>
              <a:t>OSPITANTI</a:t>
            </a:r>
          </a:p>
        </p:txBody>
      </p:sp>
      <p:sp>
        <p:nvSpPr>
          <p:cNvPr id="15" name="Rettangolo 14"/>
          <p:cNvSpPr/>
          <p:nvPr/>
        </p:nvSpPr>
        <p:spPr>
          <a:xfrm>
            <a:off x="202675" y="5303985"/>
            <a:ext cx="1661931" cy="1396961"/>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marL="285750" indent="-285750">
              <a:buFont typeface="Arial"/>
              <a:buChar char="•"/>
            </a:pPr>
            <a:r>
              <a:rPr lang="it-IT" sz="1400" dirty="0" smtClean="0">
                <a:solidFill>
                  <a:srgbClr val="000000"/>
                </a:solidFill>
              </a:rPr>
              <a:t>DISAGI VIAGGIO</a:t>
            </a:r>
          </a:p>
          <a:p>
            <a:pPr marL="285750" indent="-285750">
              <a:buFont typeface="Arial"/>
              <a:buChar char="•"/>
            </a:pPr>
            <a:r>
              <a:rPr lang="it-IT" sz="1400" dirty="0" smtClean="0">
                <a:solidFill>
                  <a:srgbClr val="000000"/>
                </a:solidFill>
              </a:rPr>
              <a:t>INTEGRAZIONE</a:t>
            </a:r>
          </a:p>
          <a:p>
            <a:pPr marL="285750" indent="-285750">
              <a:buFont typeface="Arial"/>
              <a:buChar char="•"/>
            </a:pPr>
            <a:r>
              <a:rPr lang="it-IT" sz="1400" dirty="0" smtClean="0">
                <a:solidFill>
                  <a:srgbClr val="000000"/>
                </a:solidFill>
              </a:rPr>
              <a:t>RICERCA LAVORO</a:t>
            </a:r>
          </a:p>
          <a:p>
            <a:pPr marL="285750" indent="-285750">
              <a:buFont typeface="Arial"/>
              <a:buChar char="•"/>
            </a:pPr>
            <a:r>
              <a:rPr lang="it-IT" sz="1400" dirty="0" smtClean="0">
                <a:solidFill>
                  <a:srgbClr val="000000"/>
                </a:solidFill>
              </a:rPr>
              <a:t>PROBLEMA ALLOGGIO…</a:t>
            </a:r>
          </a:p>
          <a:p>
            <a:pPr marL="285750" indent="-285750" algn="ctr">
              <a:buFont typeface="Arial"/>
              <a:buChar char="•"/>
            </a:pPr>
            <a:endParaRPr lang="it-IT" sz="1400" dirty="0">
              <a:solidFill>
                <a:srgbClr val="000000"/>
              </a:solidFill>
            </a:endParaRPr>
          </a:p>
        </p:txBody>
      </p:sp>
      <p:sp>
        <p:nvSpPr>
          <p:cNvPr id="16" name="Rettangolo 15"/>
          <p:cNvSpPr/>
          <p:nvPr/>
        </p:nvSpPr>
        <p:spPr>
          <a:xfrm>
            <a:off x="2337511" y="5263455"/>
            <a:ext cx="1661931" cy="1396961"/>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marL="285750" indent="-285750">
              <a:buFont typeface="Arial"/>
              <a:buChar char="•"/>
            </a:pPr>
            <a:r>
              <a:rPr lang="it-IT" sz="1400" dirty="0" smtClean="0">
                <a:solidFill>
                  <a:srgbClr val="000000"/>
                </a:solidFill>
              </a:rPr>
              <a:t>ACCOGLIENZA</a:t>
            </a:r>
          </a:p>
          <a:p>
            <a:pPr marL="285750" indent="-285750">
              <a:buFont typeface="Arial"/>
              <a:buChar char="•"/>
            </a:pPr>
            <a:r>
              <a:rPr lang="it-IT" sz="1400" dirty="0" smtClean="0">
                <a:solidFill>
                  <a:srgbClr val="000000"/>
                </a:solidFill>
              </a:rPr>
              <a:t>OSTILITÀ</a:t>
            </a:r>
          </a:p>
          <a:p>
            <a:pPr marL="285750" indent="-285750">
              <a:buFont typeface="Arial"/>
              <a:buChar char="•"/>
            </a:pPr>
            <a:r>
              <a:rPr lang="it-IT" sz="1400" dirty="0" smtClean="0">
                <a:solidFill>
                  <a:srgbClr val="000000"/>
                </a:solidFill>
              </a:rPr>
              <a:t>SENSO DI INSICUREZZA</a:t>
            </a:r>
          </a:p>
          <a:p>
            <a:pPr marL="285750" indent="-285750">
              <a:buFont typeface="Arial"/>
              <a:buChar char="•"/>
            </a:pPr>
            <a:r>
              <a:rPr lang="it-IT" sz="1400" dirty="0" smtClean="0">
                <a:solidFill>
                  <a:srgbClr val="000000"/>
                </a:solidFill>
              </a:rPr>
              <a:t>PREGIUDIZI</a:t>
            </a:r>
          </a:p>
          <a:p>
            <a:pPr marL="285750" indent="-285750">
              <a:buFont typeface="Arial"/>
              <a:buChar char="•"/>
            </a:pPr>
            <a:r>
              <a:rPr lang="it-IT" sz="1400" dirty="0" smtClean="0">
                <a:solidFill>
                  <a:srgbClr val="000000"/>
                </a:solidFill>
              </a:rPr>
              <a:t>….</a:t>
            </a:r>
          </a:p>
          <a:p>
            <a:pPr marL="285750" indent="-285750">
              <a:buFont typeface="Arial"/>
              <a:buChar char="•"/>
            </a:pPr>
            <a:endParaRPr lang="it-IT" sz="1400" dirty="0" smtClean="0">
              <a:solidFill>
                <a:srgbClr val="000000"/>
              </a:solidFill>
            </a:endParaRPr>
          </a:p>
          <a:p>
            <a:pPr marL="285750" indent="-285750" algn="ctr">
              <a:buFont typeface="Arial"/>
              <a:buChar char="•"/>
            </a:pPr>
            <a:endParaRPr lang="it-IT" sz="1400" dirty="0">
              <a:solidFill>
                <a:srgbClr val="000000"/>
              </a:solidFill>
            </a:endParaRPr>
          </a:p>
        </p:txBody>
      </p:sp>
      <p:sp>
        <p:nvSpPr>
          <p:cNvPr id="17" name="Rettangolo 16"/>
          <p:cNvSpPr/>
          <p:nvPr/>
        </p:nvSpPr>
        <p:spPr>
          <a:xfrm>
            <a:off x="635045" y="1416652"/>
            <a:ext cx="1756512" cy="1136734"/>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marL="285750" indent="-285750">
              <a:buFont typeface="Arial"/>
              <a:buChar char="•"/>
            </a:pPr>
            <a:r>
              <a:rPr lang="it-IT" sz="1400" dirty="0" smtClean="0">
                <a:solidFill>
                  <a:srgbClr val="000000"/>
                </a:solidFill>
              </a:rPr>
              <a:t>DEFINIZIONE</a:t>
            </a:r>
          </a:p>
          <a:p>
            <a:pPr marL="285750" indent="-285750">
              <a:buFont typeface="Arial"/>
              <a:buChar char="•"/>
            </a:pPr>
            <a:r>
              <a:rPr lang="it-IT" sz="1400" dirty="0" smtClean="0">
                <a:solidFill>
                  <a:srgbClr val="000000"/>
                </a:solidFill>
              </a:rPr>
              <a:t>FENOMENO RICORSIVO NELLA STORIA</a:t>
            </a:r>
          </a:p>
          <a:p>
            <a:pPr marL="285750" indent="-285750">
              <a:buFont typeface="Arial"/>
              <a:buChar char="•"/>
            </a:pPr>
            <a:endParaRPr lang="it-IT" sz="1400" dirty="0" smtClean="0">
              <a:solidFill>
                <a:srgbClr val="000000"/>
              </a:solidFill>
            </a:endParaRPr>
          </a:p>
          <a:p>
            <a:pPr marL="285750" indent="-285750">
              <a:buFont typeface="Arial"/>
              <a:buChar char="•"/>
            </a:pPr>
            <a:endParaRPr lang="it-IT" sz="1400" dirty="0" smtClean="0">
              <a:solidFill>
                <a:srgbClr val="000000"/>
              </a:solidFill>
            </a:endParaRPr>
          </a:p>
          <a:p>
            <a:pPr marL="285750" indent="-285750" algn="ctr">
              <a:buFont typeface="Arial"/>
              <a:buChar char="•"/>
            </a:pPr>
            <a:endParaRPr lang="it-IT" sz="1400" dirty="0">
              <a:solidFill>
                <a:srgbClr val="000000"/>
              </a:solidFill>
            </a:endParaRPr>
          </a:p>
        </p:txBody>
      </p:sp>
      <p:sp>
        <p:nvSpPr>
          <p:cNvPr id="18" name="Rettangolo 17"/>
          <p:cNvSpPr/>
          <p:nvPr/>
        </p:nvSpPr>
        <p:spPr>
          <a:xfrm>
            <a:off x="6482577" y="4958413"/>
            <a:ext cx="2029754" cy="1396961"/>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marL="285750" indent="-285750">
              <a:buFont typeface="Arial"/>
              <a:buChar char="•"/>
            </a:pPr>
            <a:r>
              <a:rPr lang="it-IT" sz="1400" dirty="0" smtClean="0">
                <a:solidFill>
                  <a:srgbClr val="000000"/>
                </a:solidFill>
              </a:rPr>
              <a:t>GLOBALIZZAZIONE</a:t>
            </a:r>
          </a:p>
          <a:p>
            <a:pPr marL="285750" indent="-285750">
              <a:buFont typeface="Arial"/>
              <a:buChar char="•"/>
            </a:pPr>
            <a:r>
              <a:rPr lang="it-IT" sz="1400" dirty="0" smtClean="0">
                <a:solidFill>
                  <a:srgbClr val="000000"/>
                </a:solidFill>
              </a:rPr>
              <a:t>POVERTÀ</a:t>
            </a:r>
          </a:p>
          <a:p>
            <a:pPr marL="285750" indent="-285750">
              <a:buFont typeface="Arial"/>
              <a:buChar char="•"/>
            </a:pPr>
            <a:r>
              <a:rPr lang="it-IT" sz="1400" dirty="0" smtClean="0">
                <a:solidFill>
                  <a:srgbClr val="000000"/>
                </a:solidFill>
              </a:rPr>
              <a:t>GUERRE</a:t>
            </a:r>
          </a:p>
          <a:p>
            <a:pPr marL="285750" indent="-285750">
              <a:buFont typeface="Arial"/>
              <a:buChar char="•"/>
            </a:pPr>
            <a:r>
              <a:rPr lang="it-IT" sz="1400" dirty="0" smtClean="0">
                <a:solidFill>
                  <a:srgbClr val="000000"/>
                </a:solidFill>
              </a:rPr>
              <a:t>…</a:t>
            </a:r>
          </a:p>
          <a:p>
            <a:pPr marL="285750" indent="-285750" algn="ctr">
              <a:buFont typeface="Arial"/>
              <a:buChar char="•"/>
            </a:pPr>
            <a:endParaRPr lang="it-IT" sz="1400" dirty="0">
              <a:solidFill>
                <a:srgbClr val="000000"/>
              </a:solidFill>
            </a:endParaRPr>
          </a:p>
        </p:txBody>
      </p:sp>
      <p:sp>
        <p:nvSpPr>
          <p:cNvPr id="19" name="Rettangolo 18"/>
          <p:cNvSpPr/>
          <p:nvPr/>
        </p:nvSpPr>
        <p:spPr>
          <a:xfrm>
            <a:off x="6300171" y="1717662"/>
            <a:ext cx="1928415" cy="1206673"/>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marL="285750" indent="-285750">
              <a:buFont typeface="Arial"/>
              <a:buChar char="•"/>
            </a:pPr>
            <a:r>
              <a:rPr lang="it-IT" sz="1400" dirty="0" smtClean="0">
                <a:solidFill>
                  <a:srgbClr val="000000"/>
                </a:solidFill>
              </a:rPr>
              <a:t>FLUSSI MIGRATORI</a:t>
            </a:r>
          </a:p>
          <a:p>
            <a:pPr marL="285750" indent="-285750">
              <a:buFont typeface="Arial"/>
              <a:buChar char="•"/>
            </a:pPr>
            <a:r>
              <a:rPr lang="it-IT" sz="1400" dirty="0" smtClean="0">
                <a:solidFill>
                  <a:srgbClr val="000000"/>
                </a:solidFill>
              </a:rPr>
              <a:t>DIMENSIONI QUANTITITATIVE</a:t>
            </a:r>
          </a:p>
          <a:p>
            <a:pPr marL="285750" indent="-285750">
              <a:buFont typeface="Arial"/>
              <a:buChar char="•"/>
            </a:pPr>
            <a:r>
              <a:rPr lang="it-IT" sz="1400" dirty="0" smtClean="0">
                <a:solidFill>
                  <a:srgbClr val="000000"/>
                </a:solidFill>
              </a:rPr>
              <a:t>PAESI DI PROVENIENZA</a:t>
            </a:r>
          </a:p>
          <a:p>
            <a:pPr marL="285750" indent="-285750">
              <a:buFont typeface="Arial"/>
              <a:buChar char="•"/>
            </a:pPr>
            <a:endParaRPr lang="it-IT" sz="1400" dirty="0" smtClean="0">
              <a:solidFill>
                <a:srgbClr val="000000"/>
              </a:solidFill>
            </a:endParaRPr>
          </a:p>
          <a:p>
            <a:pPr marL="285750" indent="-285750" algn="ctr">
              <a:buFont typeface="Arial"/>
              <a:buChar char="•"/>
            </a:pPr>
            <a:endParaRPr lang="it-IT" sz="1400" dirty="0">
              <a:solidFill>
                <a:srgbClr val="000000"/>
              </a:solidFill>
            </a:endParaRPr>
          </a:p>
        </p:txBody>
      </p:sp>
      <p:cxnSp>
        <p:nvCxnSpPr>
          <p:cNvPr id="24" name="Connettore 1 23"/>
          <p:cNvCxnSpPr>
            <a:endCxn id="9" idx="1"/>
          </p:cNvCxnSpPr>
          <p:nvPr/>
        </p:nvCxnSpPr>
        <p:spPr>
          <a:xfrm>
            <a:off x="5359805" y="3738804"/>
            <a:ext cx="1122772" cy="914192"/>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26" name="Connettore 1 25"/>
          <p:cNvCxnSpPr>
            <a:endCxn id="10" idx="0"/>
          </p:cNvCxnSpPr>
          <p:nvPr/>
        </p:nvCxnSpPr>
        <p:spPr>
          <a:xfrm flipH="1">
            <a:off x="2513164" y="3833581"/>
            <a:ext cx="893722" cy="557039"/>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29" name="Connettore 4 28"/>
          <p:cNvCxnSpPr>
            <a:stCxn id="10" idx="3"/>
          </p:cNvCxnSpPr>
          <p:nvPr/>
        </p:nvCxnSpPr>
        <p:spPr>
          <a:xfrm>
            <a:off x="3344129" y="4612587"/>
            <a:ext cx="209431" cy="314641"/>
          </a:xfrm>
          <a:prstGeom prst="bentConnector2">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33" name="Connettore 4 32"/>
          <p:cNvCxnSpPr>
            <a:stCxn id="10" idx="1"/>
          </p:cNvCxnSpPr>
          <p:nvPr/>
        </p:nvCxnSpPr>
        <p:spPr>
          <a:xfrm rot="10800000" flipV="1">
            <a:off x="1418724" y="4612587"/>
            <a:ext cx="263474" cy="345826"/>
          </a:xfrm>
          <a:prstGeom prst="bentConnector2">
            <a:avLst/>
          </a:prstGeom>
          <a:ln>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20307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864188" y="5844718"/>
            <a:ext cx="3073273" cy="445830"/>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CONVERSARE</a:t>
            </a:r>
            <a:endParaRPr lang="it-IT" dirty="0">
              <a:solidFill>
                <a:srgbClr val="000000"/>
              </a:solidFill>
            </a:endParaRPr>
          </a:p>
        </p:txBody>
      </p:sp>
      <p:sp>
        <p:nvSpPr>
          <p:cNvPr id="5" name="Ovale 4"/>
          <p:cNvSpPr/>
          <p:nvPr/>
        </p:nvSpPr>
        <p:spPr>
          <a:xfrm>
            <a:off x="2863048" y="142429"/>
            <a:ext cx="2343644" cy="822960"/>
          </a:xfrm>
          <a:prstGeom prst="ellipse">
            <a:avLst/>
          </a:prstGeom>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ABILITÀ</a:t>
            </a:r>
            <a:endParaRPr lang="it-IT" dirty="0">
              <a:solidFill>
                <a:srgbClr val="000000"/>
              </a:solidFill>
            </a:endParaRPr>
          </a:p>
        </p:txBody>
      </p:sp>
      <p:cxnSp>
        <p:nvCxnSpPr>
          <p:cNvPr id="6" name="Connettore 1 5"/>
          <p:cNvCxnSpPr>
            <a:endCxn id="10" idx="0"/>
          </p:cNvCxnSpPr>
          <p:nvPr/>
        </p:nvCxnSpPr>
        <p:spPr>
          <a:xfrm>
            <a:off x="2520544" y="2161277"/>
            <a:ext cx="0" cy="1741311"/>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7" name="Rettangolo 6"/>
          <p:cNvSpPr/>
          <p:nvPr/>
        </p:nvSpPr>
        <p:spPr>
          <a:xfrm>
            <a:off x="4843296" y="6357270"/>
            <a:ext cx="3073273" cy="445830"/>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DISCUTERE</a:t>
            </a:r>
            <a:endParaRPr lang="it-IT" dirty="0">
              <a:solidFill>
                <a:srgbClr val="000000"/>
              </a:solidFill>
            </a:endParaRPr>
          </a:p>
        </p:txBody>
      </p:sp>
      <p:sp>
        <p:nvSpPr>
          <p:cNvPr id="8" name="Rettangolo 7"/>
          <p:cNvSpPr/>
          <p:nvPr/>
        </p:nvSpPr>
        <p:spPr>
          <a:xfrm>
            <a:off x="983907" y="1715447"/>
            <a:ext cx="3073273" cy="445830"/>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COMPRENDERE</a:t>
            </a:r>
            <a:endParaRPr lang="it-IT" dirty="0">
              <a:solidFill>
                <a:srgbClr val="000000"/>
              </a:solidFill>
            </a:endParaRPr>
          </a:p>
        </p:txBody>
      </p:sp>
      <p:sp>
        <p:nvSpPr>
          <p:cNvPr id="9" name="Rettangolo 8"/>
          <p:cNvSpPr/>
          <p:nvPr/>
        </p:nvSpPr>
        <p:spPr>
          <a:xfrm>
            <a:off x="4843296" y="1304287"/>
            <a:ext cx="3073273" cy="445830"/>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INFERIRE</a:t>
            </a:r>
            <a:endParaRPr lang="it-IT" dirty="0">
              <a:solidFill>
                <a:srgbClr val="000000"/>
              </a:solidFill>
            </a:endParaRPr>
          </a:p>
        </p:txBody>
      </p:sp>
      <p:sp>
        <p:nvSpPr>
          <p:cNvPr id="10" name="Rettangolo 9"/>
          <p:cNvSpPr/>
          <p:nvPr/>
        </p:nvSpPr>
        <p:spPr>
          <a:xfrm>
            <a:off x="983907" y="3902588"/>
            <a:ext cx="3073273" cy="445830"/>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DOCUMENTARSI</a:t>
            </a:r>
            <a:endParaRPr lang="it-IT" dirty="0">
              <a:solidFill>
                <a:srgbClr val="000000"/>
              </a:solidFill>
            </a:endParaRPr>
          </a:p>
        </p:txBody>
      </p:sp>
      <p:sp>
        <p:nvSpPr>
          <p:cNvPr id="11" name="Rettangolo 10"/>
          <p:cNvSpPr/>
          <p:nvPr/>
        </p:nvSpPr>
        <p:spPr>
          <a:xfrm>
            <a:off x="4843296" y="1904332"/>
            <a:ext cx="3073273" cy="445830"/>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ANALIZZARE</a:t>
            </a:r>
            <a:endParaRPr lang="it-IT" dirty="0">
              <a:solidFill>
                <a:srgbClr val="000000"/>
              </a:solidFill>
            </a:endParaRPr>
          </a:p>
        </p:txBody>
      </p:sp>
      <p:sp>
        <p:nvSpPr>
          <p:cNvPr id="12" name="Rettangolo 11"/>
          <p:cNvSpPr/>
          <p:nvPr/>
        </p:nvSpPr>
        <p:spPr>
          <a:xfrm>
            <a:off x="4864188" y="2460466"/>
            <a:ext cx="3073273" cy="445830"/>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SINTETIZZARE</a:t>
            </a:r>
            <a:endParaRPr lang="it-IT" dirty="0">
              <a:solidFill>
                <a:srgbClr val="000000"/>
              </a:solidFill>
            </a:endParaRPr>
          </a:p>
        </p:txBody>
      </p:sp>
      <p:sp>
        <p:nvSpPr>
          <p:cNvPr id="13" name="Rettangolo 12"/>
          <p:cNvSpPr/>
          <p:nvPr/>
        </p:nvSpPr>
        <p:spPr>
          <a:xfrm>
            <a:off x="4864188" y="3182971"/>
            <a:ext cx="3073273" cy="445830"/>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SELEZIONARE</a:t>
            </a:r>
            <a:endParaRPr lang="it-IT" dirty="0">
              <a:solidFill>
                <a:srgbClr val="000000"/>
              </a:solidFill>
            </a:endParaRPr>
          </a:p>
        </p:txBody>
      </p:sp>
      <p:sp>
        <p:nvSpPr>
          <p:cNvPr id="14" name="Rettangolo 13"/>
          <p:cNvSpPr/>
          <p:nvPr/>
        </p:nvSpPr>
        <p:spPr>
          <a:xfrm>
            <a:off x="4864188" y="3902588"/>
            <a:ext cx="3073273" cy="445830"/>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RIELABORARE</a:t>
            </a:r>
            <a:endParaRPr lang="it-IT" dirty="0">
              <a:solidFill>
                <a:srgbClr val="000000"/>
              </a:solidFill>
            </a:endParaRPr>
          </a:p>
        </p:txBody>
      </p:sp>
      <p:sp>
        <p:nvSpPr>
          <p:cNvPr id="15" name="Rettangolo 14"/>
          <p:cNvSpPr/>
          <p:nvPr/>
        </p:nvSpPr>
        <p:spPr>
          <a:xfrm>
            <a:off x="4843296" y="4472626"/>
            <a:ext cx="3073273" cy="445830"/>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ORGANIZZARE</a:t>
            </a:r>
            <a:endParaRPr lang="it-IT" dirty="0">
              <a:solidFill>
                <a:srgbClr val="000000"/>
              </a:solidFill>
            </a:endParaRPr>
          </a:p>
        </p:txBody>
      </p:sp>
      <p:sp>
        <p:nvSpPr>
          <p:cNvPr id="16" name="Rettangolo 15"/>
          <p:cNvSpPr/>
          <p:nvPr/>
        </p:nvSpPr>
        <p:spPr>
          <a:xfrm>
            <a:off x="983907" y="5688525"/>
            <a:ext cx="3073273" cy="445830"/>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COMUNICARE</a:t>
            </a:r>
            <a:endParaRPr lang="it-IT" dirty="0">
              <a:solidFill>
                <a:srgbClr val="000000"/>
              </a:solidFill>
            </a:endParaRPr>
          </a:p>
        </p:txBody>
      </p:sp>
      <p:sp>
        <p:nvSpPr>
          <p:cNvPr id="17" name="Rettangolo 16"/>
          <p:cNvSpPr/>
          <p:nvPr/>
        </p:nvSpPr>
        <p:spPr>
          <a:xfrm>
            <a:off x="4843296" y="5318654"/>
            <a:ext cx="3073273" cy="445830"/>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COMUNICARE</a:t>
            </a:r>
            <a:endParaRPr lang="it-IT" dirty="0">
              <a:solidFill>
                <a:srgbClr val="000000"/>
              </a:solidFill>
            </a:endParaRPr>
          </a:p>
        </p:txBody>
      </p:sp>
      <p:cxnSp>
        <p:nvCxnSpPr>
          <p:cNvPr id="19" name="Connettore 1 18"/>
          <p:cNvCxnSpPr>
            <a:endCxn id="16" idx="0"/>
          </p:cNvCxnSpPr>
          <p:nvPr/>
        </p:nvCxnSpPr>
        <p:spPr>
          <a:xfrm>
            <a:off x="2520544" y="4348418"/>
            <a:ext cx="0" cy="1340107"/>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21" name="Connettore 4 20"/>
          <p:cNvCxnSpPr>
            <a:endCxn id="9" idx="1"/>
          </p:cNvCxnSpPr>
          <p:nvPr/>
        </p:nvCxnSpPr>
        <p:spPr>
          <a:xfrm flipV="1">
            <a:off x="4088917" y="1527202"/>
            <a:ext cx="754379" cy="305004"/>
          </a:xfrm>
          <a:prstGeom prst="bentConnector3">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23" name="Connettore 4 22"/>
          <p:cNvCxnSpPr>
            <a:endCxn id="11" idx="1"/>
          </p:cNvCxnSpPr>
          <p:nvPr/>
        </p:nvCxnSpPr>
        <p:spPr>
          <a:xfrm>
            <a:off x="4075405" y="1967305"/>
            <a:ext cx="767891" cy="159942"/>
          </a:xfrm>
          <a:prstGeom prst="bentConnector3">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25" name="Connettore 4 24"/>
          <p:cNvCxnSpPr>
            <a:endCxn id="12" idx="1"/>
          </p:cNvCxnSpPr>
          <p:nvPr/>
        </p:nvCxnSpPr>
        <p:spPr>
          <a:xfrm>
            <a:off x="4075405" y="2088895"/>
            <a:ext cx="788783" cy="594486"/>
          </a:xfrm>
          <a:prstGeom prst="bentConnector3">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27" name="Connettore 4 26"/>
          <p:cNvCxnSpPr>
            <a:endCxn id="13" idx="1"/>
          </p:cNvCxnSpPr>
          <p:nvPr/>
        </p:nvCxnSpPr>
        <p:spPr>
          <a:xfrm flipV="1">
            <a:off x="4075405" y="3405886"/>
            <a:ext cx="788783" cy="547385"/>
          </a:xfrm>
          <a:prstGeom prst="bentConnector3">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29" name="Connettore 4 28"/>
          <p:cNvCxnSpPr>
            <a:endCxn id="14" idx="1"/>
          </p:cNvCxnSpPr>
          <p:nvPr/>
        </p:nvCxnSpPr>
        <p:spPr>
          <a:xfrm>
            <a:off x="4034870" y="4088371"/>
            <a:ext cx="829318" cy="37132"/>
          </a:xfrm>
          <a:prstGeom prst="bentConnector3">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31" name="Connettore 4 30"/>
          <p:cNvCxnSpPr>
            <a:endCxn id="15" idx="1"/>
          </p:cNvCxnSpPr>
          <p:nvPr/>
        </p:nvCxnSpPr>
        <p:spPr>
          <a:xfrm>
            <a:off x="4075405" y="4223471"/>
            <a:ext cx="767891" cy="472070"/>
          </a:xfrm>
          <a:prstGeom prst="bentConnector3">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33" name="Connettore 4 32"/>
          <p:cNvCxnSpPr>
            <a:endCxn id="17" idx="1"/>
          </p:cNvCxnSpPr>
          <p:nvPr/>
        </p:nvCxnSpPr>
        <p:spPr>
          <a:xfrm flipV="1">
            <a:off x="4075405" y="5541569"/>
            <a:ext cx="767891" cy="262569"/>
          </a:xfrm>
          <a:prstGeom prst="bentConnector3">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35" name="Connettore 4 34"/>
          <p:cNvCxnSpPr>
            <a:endCxn id="4" idx="1"/>
          </p:cNvCxnSpPr>
          <p:nvPr/>
        </p:nvCxnSpPr>
        <p:spPr>
          <a:xfrm>
            <a:off x="4075405" y="5925727"/>
            <a:ext cx="788783" cy="141906"/>
          </a:xfrm>
          <a:prstGeom prst="bentConnector3">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37" name="Connettore 4 36"/>
          <p:cNvCxnSpPr>
            <a:endCxn id="7" idx="1"/>
          </p:cNvCxnSpPr>
          <p:nvPr/>
        </p:nvCxnSpPr>
        <p:spPr>
          <a:xfrm>
            <a:off x="4048382" y="6033807"/>
            <a:ext cx="794914" cy="546378"/>
          </a:xfrm>
          <a:prstGeom prst="bentConnector3">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39" name="Connettore 4 38"/>
          <p:cNvCxnSpPr>
            <a:stCxn id="5" idx="3"/>
            <a:endCxn id="8" idx="0"/>
          </p:cNvCxnSpPr>
          <p:nvPr/>
        </p:nvCxnSpPr>
        <p:spPr>
          <a:xfrm rot="5400000">
            <a:off x="2428117" y="937297"/>
            <a:ext cx="870578" cy="685723"/>
          </a:xfrm>
          <a:prstGeom prst="bentConnector3">
            <a:avLst>
              <a:gd name="adj1" fmla="val 50000"/>
            </a:avLst>
          </a:prstGeom>
          <a:ln>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16771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1122700975"/>
              </p:ext>
            </p:extLst>
          </p:nvPr>
        </p:nvGraphicFramePr>
        <p:xfrm>
          <a:off x="269875" y="171450"/>
          <a:ext cx="8667750" cy="6590665"/>
        </p:xfrm>
        <a:graphic>
          <a:graphicData uri="http://schemas.openxmlformats.org/drawingml/2006/table">
            <a:tbl>
              <a:tblPr firstRow="1" bandRow="1">
                <a:tableStyleId>{5C22544A-7EE6-4342-B048-85BDC9FD1C3A}</a:tableStyleId>
              </a:tblPr>
              <a:tblGrid>
                <a:gridCol w="1492250"/>
                <a:gridCol w="3295650"/>
                <a:gridCol w="3879850"/>
              </a:tblGrid>
              <a:tr h="555625">
                <a:tc>
                  <a:txBody>
                    <a:bodyPr/>
                    <a:lstStyle/>
                    <a:p>
                      <a:r>
                        <a:rPr lang="it-IT" dirty="0" smtClean="0"/>
                        <a:t>OPERAZIONI</a:t>
                      </a:r>
                      <a:endParaRPr lang="it-IT" dirty="0"/>
                    </a:p>
                  </a:txBody>
                  <a:tcPr/>
                </a:tc>
                <a:tc>
                  <a:txBody>
                    <a:bodyPr/>
                    <a:lstStyle/>
                    <a:p>
                      <a:r>
                        <a:rPr lang="it-IT" dirty="0" smtClean="0"/>
                        <a:t>ELEMENTI</a:t>
                      </a:r>
                      <a:endParaRPr lang="it-IT" dirty="0"/>
                    </a:p>
                  </a:txBody>
                  <a:tcPr/>
                </a:tc>
                <a:tc>
                  <a:txBody>
                    <a:bodyPr/>
                    <a:lstStyle/>
                    <a:p>
                      <a:r>
                        <a:rPr lang="it-IT" dirty="0" smtClean="0"/>
                        <a:t>STRUMENTI/SPECIFICAZIONI</a:t>
                      </a:r>
                      <a:endParaRPr lang="it-IT" dirty="0"/>
                    </a:p>
                  </a:txBody>
                  <a:tcPr/>
                </a:tc>
              </a:tr>
              <a:tr h="51117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PIANIFICARE PERCORSO</a:t>
                      </a:r>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SITUAZIONE PROBLEMA</a:t>
                      </a:r>
                      <a:endParaRPr lang="it-IT" dirty="0"/>
                    </a:p>
                  </a:txBody>
                  <a:tcPr/>
                </a:tc>
                <a:tc>
                  <a:txBody>
                    <a:bodyPr/>
                    <a:lstStyle/>
                    <a:p>
                      <a:r>
                        <a:rPr lang="it-IT" dirty="0" smtClean="0"/>
                        <a:t>Stimolo</a:t>
                      </a:r>
                      <a:r>
                        <a:rPr lang="it-IT" baseline="0" dirty="0" smtClean="0"/>
                        <a:t> docente (uso di codici vari)</a:t>
                      </a:r>
                    </a:p>
                    <a:p>
                      <a:endParaRPr lang="it-IT" dirty="0"/>
                    </a:p>
                  </a:txBody>
                  <a:tcPr/>
                </a:tc>
              </a:tr>
              <a:tr h="555625">
                <a:tc>
                  <a:txBody>
                    <a:bodyPr/>
                    <a:lstStyle/>
                    <a:p>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SENSO PERCORSO FORMATIVO</a:t>
                      </a:r>
                    </a:p>
                    <a:p>
                      <a:endParaRPr lang="it-IT" dirty="0"/>
                    </a:p>
                  </a:txBody>
                  <a:tcPr/>
                </a:tc>
                <a:tc>
                  <a:txBody>
                    <a:bodyPr/>
                    <a:lstStyle/>
                    <a:p>
                      <a:r>
                        <a:rPr lang="it-IT" dirty="0" smtClean="0"/>
                        <a:t>Conversazione</a:t>
                      </a:r>
                    </a:p>
                    <a:p>
                      <a:r>
                        <a:rPr lang="it-IT" dirty="0" smtClean="0"/>
                        <a:t>Discussione</a:t>
                      </a:r>
                      <a:endParaRPr lang="it-IT" dirty="0"/>
                    </a:p>
                  </a:txBody>
                  <a:tcPr/>
                </a:tc>
              </a:tr>
              <a:tr h="5556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 </a:t>
                      </a:r>
                    </a:p>
                    <a:p>
                      <a:endParaRPr lang="it-IT" dirty="0"/>
                    </a:p>
                  </a:txBody>
                  <a:tcPr/>
                </a:tc>
                <a:tc>
                  <a:txBody>
                    <a:bodyPr/>
                    <a:lstStyle/>
                    <a:p>
                      <a:r>
                        <a:rPr lang="it-IT" dirty="0" smtClean="0"/>
                        <a:t>RIEVOCAZIONE CONOSCENZE/ESPERIENZE PREGRESSE</a:t>
                      </a:r>
                      <a:endParaRPr lang="it-IT" dirty="0"/>
                    </a:p>
                  </a:txBody>
                  <a:tcPr/>
                </a:tc>
                <a:tc>
                  <a:txBody>
                    <a:bodyPr/>
                    <a:lstStyle/>
                    <a:p>
                      <a:r>
                        <a:rPr lang="it-IT" dirty="0" smtClean="0"/>
                        <a:t>Conversazione</a:t>
                      </a:r>
                    </a:p>
                    <a:p>
                      <a:r>
                        <a:rPr lang="it-IT" dirty="0" smtClean="0"/>
                        <a:t>Mappa cognitiva</a:t>
                      </a:r>
                      <a:endParaRPr lang="it-IT" dirty="0"/>
                    </a:p>
                  </a:txBody>
                  <a:tcPr/>
                </a:tc>
              </a:tr>
              <a:tr h="555625">
                <a:tc>
                  <a:txBody>
                    <a:bodyPr/>
                    <a:lstStyle/>
                    <a:p>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AMBIENTE DI APPRENDIMENTO</a:t>
                      </a:r>
                    </a:p>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METODOLOGIE</a:t>
                      </a:r>
                    </a:p>
                    <a:p>
                      <a:endParaRPr lang="it-IT" dirty="0"/>
                    </a:p>
                  </a:txBody>
                  <a:tcPr/>
                </a:tc>
                <a:tc>
                  <a:txBody>
                    <a:bodyPr/>
                    <a:lstStyle/>
                    <a:p>
                      <a:r>
                        <a:rPr lang="it-IT" dirty="0" smtClean="0"/>
                        <a:t>Ambiente </a:t>
                      </a:r>
                      <a:r>
                        <a:rPr lang="it-IT" dirty="0" err="1" smtClean="0"/>
                        <a:t>istruzionistico</a:t>
                      </a:r>
                      <a:r>
                        <a:rPr lang="it-IT" baseline="0" dirty="0" smtClean="0"/>
                        <a:t> (lezione, percorsi recupero…)</a:t>
                      </a:r>
                    </a:p>
                    <a:p>
                      <a:r>
                        <a:rPr lang="it-IT" baseline="0" dirty="0" smtClean="0"/>
                        <a:t>Ambiente laboratoriale (apprendistato cognitivo, </a:t>
                      </a:r>
                      <a:r>
                        <a:rPr lang="it-IT" baseline="0" dirty="0" err="1" smtClean="0"/>
                        <a:t>problem</a:t>
                      </a:r>
                      <a:r>
                        <a:rPr lang="it-IT" baseline="0" dirty="0" smtClean="0"/>
                        <a:t> </a:t>
                      </a:r>
                      <a:r>
                        <a:rPr lang="it-IT" baseline="0" dirty="0" err="1" smtClean="0"/>
                        <a:t>solving</a:t>
                      </a:r>
                      <a:r>
                        <a:rPr lang="it-IT" baseline="0" dirty="0" smtClean="0"/>
                        <a:t>…; lavoro a coppie/piccoli gruppi)</a:t>
                      </a:r>
                    </a:p>
                    <a:p>
                      <a:r>
                        <a:rPr lang="it-IT" baseline="0" dirty="0" smtClean="0"/>
                        <a:t>Ambiente virtuale (piattaforme, servizi archiviazione…)</a:t>
                      </a:r>
                      <a:endParaRPr lang="it-IT" dirty="0"/>
                    </a:p>
                  </a:txBody>
                  <a:tcPr/>
                </a:tc>
              </a:tr>
              <a:tr h="555625">
                <a:tc>
                  <a:txBody>
                    <a:bodyPr/>
                    <a:lstStyle/>
                    <a:p>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SEQUENZA ATTIVITÀ</a:t>
                      </a:r>
                    </a:p>
                    <a:p>
                      <a:endParaRPr lang="it-IT" dirty="0"/>
                    </a:p>
                  </a:txBody>
                  <a:tcPr/>
                </a:tc>
                <a:tc>
                  <a:txBody>
                    <a:bodyPr/>
                    <a:lstStyle/>
                    <a:p>
                      <a:r>
                        <a:rPr lang="it-IT" dirty="0" smtClean="0"/>
                        <a:t>Prima</a:t>
                      </a:r>
                      <a:r>
                        <a:rPr lang="it-IT" baseline="0" dirty="0" smtClean="0"/>
                        <a:t> acquisizione</a:t>
                      </a:r>
                    </a:p>
                    <a:p>
                      <a:r>
                        <a:rPr lang="it-IT" baseline="0" dirty="0" smtClean="0"/>
                        <a:t>Consolidamento</a:t>
                      </a:r>
                    </a:p>
                    <a:p>
                      <a:r>
                        <a:rPr lang="it-IT" baseline="0" dirty="0" smtClean="0"/>
                        <a:t>Sistematizzazione/organizzazione mentale</a:t>
                      </a:r>
                      <a:endParaRPr lang="it-IT" dirty="0"/>
                    </a:p>
                  </a:txBody>
                  <a:tcPr/>
                </a:tc>
              </a:tr>
              <a:tr h="555625">
                <a:tc>
                  <a:txBody>
                    <a:bodyPr/>
                    <a:lstStyle/>
                    <a:p>
                      <a:endParaRPr lang="it-IT"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RISORSE</a:t>
                      </a:r>
                    </a:p>
                    <a:p>
                      <a:endParaRPr lang="it-IT" dirty="0"/>
                    </a:p>
                  </a:txBody>
                  <a:tcPr/>
                </a:tc>
                <a:tc>
                  <a:txBody>
                    <a:bodyPr/>
                    <a:lstStyle/>
                    <a:p>
                      <a:r>
                        <a:rPr lang="it-IT" dirty="0" smtClean="0"/>
                        <a:t>Strumenti</a:t>
                      </a:r>
                    </a:p>
                    <a:p>
                      <a:r>
                        <a:rPr lang="it-IT" dirty="0" smtClean="0"/>
                        <a:t>Materiali</a:t>
                      </a:r>
                      <a:endParaRPr lang="it-IT" dirty="0"/>
                    </a:p>
                  </a:txBody>
                  <a:tcPr/>
                </a:tc>
              </a:tr>
            </a:tbl>
          </a:graphicData>
        </a:graphic>
      </p:graphicFrame>
    </p:spTree>
    <p:extLst>
      <p:ext uri="{BB962C8B-B14F-4D97-AF65-F5344CB8AC3E}">
        <p14:creationId xmlns:p14="http://schemas.microsoft.com/office/powerpoint/2010/main" val="22345072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90340" y="1145588"/>
            <a:ext cx="2303109" cy="695190"/>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r>
              <a:rPr lang="it-IT" dirty="0" smtClean="0">
                <a:solidFill>
                  <a:srgbClr val="000000"/>
                </a:solidFill>
              </a:rPr>
              <a:t>RICERCA MATERIALI SU FONTI VARIE</a:t>
            </a:r>
            <a:endParaRPr lang="it-IT" dirty="0">
              <a:solidFill>
                <a:srgbClr val="000000"/>
              </a:solidFill>
            </a:endParaRPr>
          </a:p>
        </p:txBody>
      </p:sp>
      <p:sp>
        <p:nvSpPr>
          <p:cNvPr id="5" name="Rettangolo 4"/>
          <p:cNvSpPr/>
          <p:nvPr/>
        </p:nvSpPr>
        <p:spPr>
          <a:xfrm>
            <a:off x="690340" y="2060477"/>
            <a:ext cx="2303109" cy="695190"/>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r>
              <a:rPr lang="it-IT" dirty="0" smtClean="0">
                <a:solidFill>
                  <a:srgbClr val="000000"/>
                </a:solidFill>
              </a:rPr>
              <a:t>STESURA DI UNA RELAZIONE </a:t>
            </a:r>
            <a:endParaRPr lang="it-IT" dirty="0">
              <a:solidFill>
                <a:srgbClr val="000000"/>
              </a:solidFill>
            </a:endParaRPr>
          </a:p>
        </p:txBody>
      </p:sp>
      <p:sp>
        <p:nvSpPr>
          <p:cNvPr id="6" name="Rettangolo 5"/>
          <p:cNvSpPr/>
          <p:nvPr/>
        </p:nvSpPr>
        <p:spPr>
          <a:xfrm>
            <a:off x="690340" y="3087851"/>
            <a:ext cx="2289597" cy="984579"/>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r>
              <a:rPr lang="it-IT" dirty="0" smtClean="0">
                <a:solidFill>
                  <a:srgbClr val="000000"/>
                </a:solidFill>
              </a:rPr>
              <a:t>ESPOSIZIONE A LIVELLO DI PICCOLI GRUPPI</a:t>
            </a:r>
            <a:endParaRPr lang="it-IT" dirty="0">
              <a:solidFill>
                <a:srgbClr val="000000"/>
              </a:solidFill>
            </a:endParaRPr>
          </a:p>
        </p:txBody>
      </p:sp>
      <p:sp>
        <p:nvSpPr>
          <p:cNvPr id="7" name="Rettangolo 6"/>
          <p:cNvSpPr/>
          <p:nvPr/>
        </p:nvSpPr>
        <p:spPr>
          <a:xfrm>
            <a:off x="5162692" y="2362682"/>
            <a:ext cx="2303109" cy="785970"/>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r>
              <a:rPr lang="it-IT" dirty="0" smtClean="0">
                <a:solidFill>
                  <a:srgbClr val="000000"/>
                </a:solidFill>
              </a:rPr>
              <a:t>RIFLESSIONI COLLEGIALI</a:t>
            </a:r>
            <a:endParaRPr lang="it-IT" dirty="0">
              <a:solidFill>
                <a:srgbClr val="000000"/>
              </a:solidFill>
            </a:endParaRPr>
          </a:p>
        </p:txBody>
      </p:sp>
      <p:sp>
        <p:nvSpPr>
          <p:cNvPr id="8" name="Rettangolo 7"/>
          <p:cNvSpPr/>
          <p:nvPr/>
        </p:nvSpPr>
        <p:spPr>
          <a:xfrm>
            <a:off x="676828" y="4312847"/>
            <a:ext cx="2303109" cy="961600"/>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r>
              <a:rPr lang="it-IT" dirty="0" smtClean="0">
                <a:solidFill>
                  <a:srgbClr val="000000"/>
                </a:solidFill>
              </a:rPr>
              <a:t>INTEGRAZIONE MATERIALI DA PARTE DEL DOCENTE</a:t>
            </a:r>
            <a:endParaRPr lang="it-IT" dirty="0">
              <a:solidFill>
                <a:srgbClr val="000000"/>
              </a:solidFill>
            </a:endParaRPr>
          </a:p>
        </p:txBody>
      </p:sp>
      <p:sp>
        <p:nvSpPr>
          <p:cNvPr id="9" name="Rettangolo 8"/>
          <p:cNvSpPr/>
          <p:nvPr/>
        </p:nvSpPr>
        <p:spPr>
          <a:xfrm>
            <a:off x="690340" y="5478867"/>
            <a:ext cx="2303109" cy="1195059"/>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r>
              <a:rPr lang="it-IT" dirty="0" smtClean="0">
                <a:solidFill>
                  <a:srgbClr val="000000"/>
                </a:solidFill>
              </a:rPr>
              <a:t>REALIZZAZIONE DI UN PRODOTTO (VIDEO, EBOOK, POWER POINT) A COPPIE</a:t>
            </a:r>
            <a:endParaRPr lang="it-IT" dirty="0">
              <a:solidFill>
                <a:srgbClr val="000000"/>
              </a:solidFill>
            </a:endParaRPr>
          </a:p>
        </p:txBody>
      </p:sp>
      <p:sp>
        <p:nvSpPr>
          <p:cNvPr id="10" name="Rettangolo 9"/>
          <p:cNvSpPr/>
          <p:nvPr/>
        </p:nvSpPr>
        <p:spPr>
          <a:xfrm>
            <a:off x="5190959" y="3369912"/>
            <a:ext cx="2303109" cy="1077008"/>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r>
              <a:rPr lang="it-IT" dirty="0" smtClean="0">
                <a:solidFill>
                  <a:srgbClr val="000000"/>
                </a:solidFill>
              </a:rPr>
              <a:t>TEST OGGETTIVO PER VERIFICA CONOSCENZE</a:t>
            </a:r>
            <a:endParaRPr lang="it-IT" dirty="0">
              <a:solidFill>
                <a:srgbClr val="000000"/>
              </a:solidFill>
            </a:endParaRPr>
          </a:p>
        </p:txBody>
      </p:sp>
      <p:sp>
        <p:nvSpPr>
          <p:cNvPr id="11" name="Rettangolo 10"/>
          <p:cNvSpPr/>
          <p:nvPr/>
        </p:nvSpPr>
        <p:spPr>
          <a:xfrm>
            <a:off x="5190959" y="4611262"/>
            <a:ext cx="2303109" cy="1326370"/>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r>
              <a:rPr lang="it-IT" dirty="0" smtClean="0">
                <a:solidFill>
                  <a:srgbClr val="000000"/>
                </a:solidFill>
              </a:rPr>
              <a:t>ELABORAZIONE DI UNA MAPPA CONCETTUALE INDIVIDUALE</a:t>
            </a:r>
            <a:endParaRPr lang="it-IT" dirty="0">
              <a:solidFill>
                <a:srgbClr val="000000"/>
              </a:solidFill>
            </a:endParaRPr>
          </a:p>
        </p:txBody>
      </p:sp>
      <p:sp>
        <p:nvSpPr>
          <p:cNvPr id="12" name="Rettangolo 11"/>
          <p:cNvSpPr/>
          <p:nvPr/>
        </p:nvSpPr>
        <p:spPr>
          <a:xfrm>
            <a:off x="5170070" y="1145588"/>
            <a:ext cx="2303109" cy="1077008"/>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r>
              <a:rPr lang="it-IT" dirty="0" smtClean="0">
                <a:solidFill>
                  <a:srgbClr val="000000"/>
                </a:solidFill>
              </a:rPr>
              <a:t>DISCUSSIONE TRA TESI OPPOSTE (PRO/ IMMIGRATI</a:t>
            </a:r>
            <a:endParaRPr lang="it-IT" dirty="0">
              <a:solidFill>
                <a:srgbClr val="000000"/>
              </a:solidFill>
            </a:endParaRPr>
          </a:p>
        </p:txBody>
      </p:sp>
      <p:sp>
        <p:nvSpPr>
          <p:cNvPr id="14" name="Ovale 13"/>
          <p:cNvSpPr/>
          <p:nvPr/>
        </p:nvSpPr>
        <p:spPr>
          <a:xfrm>
            <a:off x="2756374" y="196469"/>
            <a:ext cx="2413696" cy="822960"/>
          </a:xfrm>
          <a:prstGeom prst="ellipse">
            <a:avLst/>
          </a:prstGeom>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POSSIBILE PERCORSO</a:t>
            </a:r>
            <a:endParaRPr lang="it-IT" dirty="0">
              <a:solidFill>
                <a:srgbClr val="000000"/>
              </a:solidFill>
            </a:endParaRPr>
          </a:p>
        </p:txBody>
      </p:sp>
      <p:sp>
        <p:nvSpPr>
          <p:cNvPr id="15" name="Rettangolo 14"/>
          <p:cNvSpPr/>
          <p:nvPr/>
        </p:nvSpPr>
        <p:spPr>
          <a:xfrm>
            <a:off x="5144290" y="6149264"/>
            <a:ext cx="2321511" cy="524662"/>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r>
              <a:rPr lang="it-IT" dirty="0" smtClean="0">
                <a:solidFill>
                  <a:srgbClr val="000000"/>
                </a:solidFill>
              </a:rPr>
              <a:t>AUTOVALUTAZIONE</a:t>
            </a:r>
            <a:endParaRPr lang="it-IT" dirty="0">
              <a:solidFill>
                <a:srgbClr val="000000"/>
              </a:solidFill>
            </a:endParaRPr>
          </a:p>
        </p:txBody>
      </p:sp>
    </p:spTree>
    <p:extLst>
      <p:ext uri="{BB962C8B-B14F-4D97-AF65-F5344CB8AC3E}">
        <p14:creationId xmlns:p14="http://schemas.microsoft.com/office/powerpoint/2010/main" val="39471859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COMPRENSIONE PROFONDA</a:t>
            </a:r>
            <a:endParaRPr lang="it-IT" dirty="0"/>
          </a:p>
        </p:txBody>
      </p:sp>
      <p:sp>
        <p:nvSpPr>
          <p:cNvPr id="3" name="Segnaposto contenuto 2"/>
          <p:cNvSpPr>
            <a:spLocks noGrp="1"/>
          </p:cNvSpPr>
          <p:nvPr>
            <p:ph idx="1"/>
          </p:nvPr>
        </p:nvSpPr>
        <p:spPr/>
        <p:txBody>
          <a:bodyPr/>
          <a:lstStyle/>
          <a:p>
            <a:pPr marL="0" indent="0">
              <a:buNone/>
            </a:pPr>
            <a:r>
              <a:rPr lang="it-IT" dirty="0" smtClean="0"/>
              <a:t>Esistono molti modi diversi di comprendere che si sovrappongono, senza per questo essere riducibili l’uno all’altro e, simultaneamente, molti modi diversi di insegnare a comprendere”.</a:t>
            </a:r>
          </a:p>
          <a:p>
            <a:pPr marL="0" indent="0">
              <a:buNone/>
            </a:pPr>
            <a:r>
              <a:rPr lang="it-IT" dirty="0" err="1" smtClean="0"/>
              <a:t>Passmore</a:t>
            </a:r>
            <a:r>
              <a:rPr lang="it-IT" dirty="0" smtClean="0"/>
              <a:t>, </a:t>
            </a:r>
            <a:r>
              <a:rPr lang="it-IT" i="1" dirty="0" smtClean="0"/>
              <a:t>La filosofia dell’insegnamento</a:t>
            </a:r>
            <a:endParaRPr lang="it-IT" i="1" dirty="0"/>
          </a:p>
        </p:txBody>
      </p:sp>
    </p:spTree>
    <p:extLst>
      <p:ext uri="{BB962C8B-B14F-4D97-AF65-F5344CB8AC3E}">
        <p14:creationId xmlns:p14="http://schemas.microsoft.com/office/powerpoint/2010/main" val="37998150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a:xfrm>
            <a:off x="3295126" y="2860638"/>
            <a:ext cx="2502049" cy="822960"/>
          </a:xfrm>
          <a:prstGeom prst="ellipse">
            <a:avLst/>
          </a:prstGeom>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chemeClr val="tx1"/>
                </a:solidFill>
              </a:rPr>
              <a:t>COMPRENSIONE</a:t>
            </a:r>
          </a:p>
          <a:p>
            <a:pPr algn="ctr"/>
            <a:r>
              <a:rPr lang="it-IT" dirty="0" smtClean="0">
                <a:solidFill>
                  <a:schemeClr val="tx1"/>
                </a:solidFill>
              </a:rPr>
              <a:t>PROFONDA</a:t>
            </a:r>
            <a:endParaRPr lang="it-IT" dirty="0">
              <a:solidFill>
                <a:schemeClr val="tx1"/>
              </a:solidFill>
            </a:endParaRPr>
          </a:p>
        </p:txBody>
      </p:sp>
      <p:sp>
        <p:nvSpPr>
          <p:cNvPr id="5" name="Rettangolo 4"/>
          <p:cNvSpPr/>
          <p:nvPr/>
        </p:nvSpPr>
        <p:spPr>
          <a:xfrm>
            <a:off x="624689" y="1246990"/>
            <a:ext cx="2241294" cy="1218304"/>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SPIEGARE</a:t>
            </a:r>
          </a:p>
          <a:p>
            <a:r>
              <a:rPr lang="it-IT" dirty="0" smtClean="0">
                <a:solidFill>
                  <a:srgbClr val="000000"/>
                </a:solidFill>
              </a:rPr>
              <a:t>Resoconti motivati su fenomeni/fatti/dati</a:t>
            </a:r>
            <a:endParaRPr lang="it-IT" dirty="0">
              <a:solidFill>
                <a:srgbClr val="000000"/>
              </a:solidFill>
            </a:endParaRPr>
          </a:p>
        </p:txBody>
      </p:sp>
      <p:cxnSp>
        <p:nvCxnSpPr>
          <p:cNvPr id="6" name="Connettore 1 5"/>
          <p:cNvCxnSpPr>
            <a:stCxn id="4" idx="1"/>
            <a:endCxn id="5" idx="3"/>
          </p:cNvCxnSpPr>
          <p:nvPr/>
        </p:nvCxnSpPr>
        <p:spPr>
          <a:xfrm flipH="1" flipV="1">
            <a:off x="2865983" y="1856142"/>
            <a:ext cx="795560" cy="1125016"/>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7" name="Rettangolo 6"/>
          <p:cNvSpPr/>
          <p:nvPr/>
        </p:nvSpPr>
        <p:spPr>
          <a:xfrm>
            <a:off x="3550919" y="279250"/>
            <a:ext cx="2246256" cy="1397598"/>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INTERPRETARE</a:t>
            </a:r>
          </a:p>
          <a:p>
            <a:r>
              <a:rPr lang="it-IT" dirty="0" smtClean="0">
                <a:solidFill>
                  <a:srgbClr val="000000"/>
                </a:solidFill>
              </a:rPr>
              <a:t>Raccontare storie significative in modo da far comprendere</a:t>
            </a:r>
            <a:endParaRPr lang="it-IT" dirty="0">
              <a:solidFill>
                <a:srgbClr val="000000"/>
              </a:solidFill>
            </a:endParaRPr>
          </a:p>
        </p:txBody>
      </p:sp>
      <p:sp>
        <p:nvSpPr>
          <p:cNvPr id="8" name="Rettangolo 7"/>
          <p:cNvSpPr/>
          <p:nvPr/>
        </p:nvSpPr>
        <p:spPr>
          <a:xfrm>
            <a:off x="6524214" y="1246990"/>
            <a:ext cx="2069951" cy="1218304"/>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APPLICARE</a:t>
            </a:r>
          </a:p>
          <a:p>
            <a:r>
              <a:rPr lang="it-IT" dirty="0" smtClean="0">
                <a:solidFill>
                  <a:srgbClr val="000000"/>
                </a:solidFill>
              </a:rPr>
              <a:t>Riutilizzare e adattare quanto appreso</a:t>
            </a:r>
            <a:endParaRPr lang="it-IT" dirty="0">
              <a:solidFill>
                <a:srgbClr val="000000"/>
              </a:solidFill>
            </a:endParaRPr>
          </a:p>
        </p:txBody>
      </p:sp>
      <p:sp>
        <p:nvSpPr>
          <p:cNvPr id="9" name="Rettangolo 8"/>
          <p:cNvSpPr/>
          <p:nvPr/>
        </p:nvSpPr>
        <p:spPr>
          <a:xfrm>
            <a:off x="768872" y="4044427"/>
            <a:ext cx="2069951" cy="1218304"/>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AUTOCONOSCERSI</a:t>
            </a:r>
          </a:p>
          <a:p>
            <a:r>
              <a:rPr lang="it-IT" dirty="0" smtClean="0">
                <a:solidFill>
                  <a:srgbClr val="000000"/>
                </a:solidFill>
              </a:rPr>
              <a:t>Conoscere proprie caratteristiche, pregi e limiti</a:t>
            </a:r>
            <a:endParaRPr lang="it-IT" dirty="0">
              <a:solidFill>
                <a:srgbClr val="000000"/>
              </a:solidFill>
            </a:endParaRPr>
          </a:p>
        </p:txBody>
      </p:sp>
      <p:sp>
        <p:nvSpPr>
          <p:cNvPr id="10" name="Rettangolo 9"/>
          <p:cNvSpPr/>
          <p:nvPr/>
        </p:nvSpPr>
        <p:spPr>
          <a:xfrm>
            <a:off x="3550919" y="5112870"/>
            <a:ext cx="2069951" cy="1218304"/>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EMPATIZZARE</a:t>
            </a:r>
          </a:p>
          <a:p>
            <a:r>
              <a:rPr lang="it-IT" dirty="0" smtClean="0">
                <a:solidFill>
                  <a:srgbClr val="000000"/>
                </a:solidFill>
              </a:rPr>
              <a:t>Comprendere e valorizzare ciò che dicono gli altri </a:t>
            </a:r>
            <a:endParaRPr lang="it-IT" dirty="0">
              <a:solidFill>
                <a:srgbClr val="000000"/>
              </a:solidFill>
            </a:endParaRPr>
          </a:p>
        </p:txBody>
      </p:sp>
      <p:sp>
        <p:nvSpPr>
          <p:cNvPr id="12" name="Rettangolo 11"/>
          <p:cNvSpPr/>
          <p:nvPr/>
        </p:nvSpPr>
        <p:spPr>
          <a:xfrm>
            <a:off x="6524214" y="3894566"/>
            <a:ext cx="2069951" cy="1218304"/>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AVERE PROSPETTIVA</a:t>
            </a:r>
          </a:p>
          <a:p>
            <a:r>
              <a:rPr lang="it-IT" dirty="0" smtClean="0">
                <a:solidFill>
                  <a:srgbClr val="000000"/>
                </a:solidFill>
              </a:rPr>
              <a:t>Assumere punti di vista diversi</a:t>
            </a:r>
            <a:endParaRPr lang="it-IT" dirty="0">
              <a:solidFill>
                <a:srgbClr val="000000"/>
              </a:solidFill>
            </a:endParaRPr>
          </a:p>
        </p:txBody>
      </p:sp>
      <p:cxnSp>
        <p:nvCxnSpPr>
          <p:cNvPr id="13" name="Connettore 1 12"/>
          <p:cNvCxnSpPr>
            <a:endCxn id="8" idx="1"/>
          </p:cNvCxnSpPr>
          <p:nvPr/>
        </p:nvCxnSpPr>
        <p:spPr>
          <a:xfrm flipV="1">
            <a:off x="5482365" y="1856142"/>
            <a:ext cx="1041849" cy="1190663"/>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4" name="Connettore 1 13"/>
          <p:cNvCxnSpPr>
            <a:endCxn id="12" idx="1"/>
          </p:cNvCxnSpPr>
          <p:nvPr/>
        </p:nvCxnSpPr>
        <p:spPr>
          <a:xfrm>
            <a:off x="5620871" y="3502062"/>
            <a:ext cx="903343" cy="1001656"/>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5" name="Connettore 1 14"/>
          <p:cNvCxnSpPr>
            <a:stCxn id="4" idx="4"/>
            <a:endCxn id="10" idx="0"/>
          </p:cNvCxnSpPr>
          <p:nvPr/>
        </p:nvCxnSpPr>
        <p:spPr>
          <a:xfrm>
            <a:off x="4546151" y="3683598"/>
            <a:ext cx="39744" cy="1429272"/>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flipH="1" flipV="1">
            <a:off x="4584695" y="1676848"/>
            <a:ext cx="1" cy="1183790"/>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7" name="Connettore 1 16"/>
          <p:cNvCxnSpPr>
            <a:stCxn id="4" idx="3"/>
          </p:cNvCxnSpPr>
          <p:nvPr/>
        </p:nvCxnSpPr>
        <p:spPr>
          <a:xfrm flipH="1">
            <a:off x="2838823" y="3563078"/>
            <a:ext cx="822720" cy="680216"/>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88630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1 3"/>
          <p:cNvCxnSpPr/>
          <p:nvPr/>
        </p:nvCxnSpPr>
        <p:spPr>
          <a:xfrm flipH="1" flipV="1">
            <a:off x="2749175" y="1972235"/>
            <a:ext cx="747060" cy="918285"/>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5" name="Ovale 4"/>
          <p:cNvSpPr/>
          <p:nvPr/>
        </p:nvSpPr>
        <p:spPr>
          <a:xfrm>
            <a:off x="2614705" y="2890520"/>
            <a:ext cx="2958353" cy="822960"/>
          </a:xfrm>
          <a:prstGeom prst="ellipse">
            <a:avLst/>
          </a:prstGeom>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CODICI DI RAPPRESENTAZIONE</a:t>
            </a:r>
            <a:endParaRPr lang="it-IT" dirty="0">
              <a:solidFill>
                <a:srgbClr val="000000"/>
              </a:solidFill>
            </a:endParaRPr>
          </a:p>
        </p:txBody>
      </p:sp>
      <p:sp>
        <p:nvSpPr>
          <p:cNvPr id="6" name="Rettangolo 5"/>
          <p:cNvSpPr/>
          <p:nvPr/>
        </p:nvSpPr>
        <p:spPr>
          <a:xfrm>
            <a:off x="365458" y="820568"/>
            <a:ext cx="2383716" cy="1913667"/>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ATTIVI</a:t>
            </a:r>
          </a:p>
          <a:p>
            <a:pPr marL="285750" indent="-285750">
              <a:buFont typeface="Wingdings" charset="2"/>
              <a:buChar char="§"/>
            </a:pPr>
            <a:r>
              <a:rPr lang="it-IT" dirty="0" smtClean="0">
                <a:solidFill>
                  <a:srgbClr val="000000"/>
                </a:solidFill>
              </a:rPr>
              <a:t>Esercitazioni laboratoriali </a:t>
            </a:r>
          </a:p>
          <a:p>
            <a:pPr marL="285750" indent="-285750">
              <a:buFont typeface="Wingdings" charset="2"/>
              <a:buChar char="§"/>
            </a:pPr>
            <a:r>
              <a:rPr lang="it-IT" dirty="0" smtClean="0">
                <a:solidFill>
                  <a:srgbClr val="000000"/>
                </a:solidFill>
              </a:rPr>
              <a:t>Visite</a:t>
            </a:r>
          </a:p>
          <a:p>
            <a:pPr marL="285750" indent="-285750">
              <a:buFont typeface="Wingdings" charset="2"/>
              <a:buChar char="§"/>
            </a:pPr>
            <a:r>
              <a:rPr lang="it-IT" dirty="0" smtClean="0">
                <a:solidFill>
                  <a:srgbClr val="000000"/>
                </a:solidFill>
              </a:rPr>
              <a:t>Esperimenti</a:t>
            </a:r>
          </a:p>
          <a:p>
            <a:pPr marL="285750" indent="-285750">
              <a:buFont typeface="Wingdings" charset="2"/>
              <a:buChar char="§"/>
            </a:pPr>
            <a:r>
              <a:rPr lang="it-IT" dirty="0" smtClean="0">
                <a:solidFill>
                  <a:srgbClr val="000000"/>
                </a:solidFill>
              </a:rPr>
              <a:t>Costruzione plastici</a:t>
            </a:r>
            <a:endParaRPr lang="it-IT" dirty="0">
              <a:solidFill>
                <a:srgbClr val="000000"/>
              </a:solidFill>
            </a:endParaRPr>
          </a:p>
        </p:txBody>
      </p:sp>
      <p:cxnSp>
        <p:nvCxnSpPr>
          <p:cNvPr id="8" name="Connettore 1 7"/>
          <p:cNvCxnSpPr/>
          <p:nvPr/>
        </p:nvCxnSpPr>
        <p:spPr>
          <a:xfrm flipH="1">
            <a:off x="2901574" y="3713480"/>
            <a:ext cx="594661" cy="918285"/>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a:off x="4915647" y="3713480"/>
            <a:ext cx="861503" cy="1037814"/>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flipV="1">
            <a:off x="4915647" y="2023931"/>
            <a:ext cx="861503" cy="866589"/>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13" name="Rettangolo 12"/>
          <p:cNvSpPr/>
          <p:nvPr/>
        </p:nvSpPr>
        <p:spPr>
          <a:xfrm>
            <a:off x="5851858" y="820568"/>
            <a:ext cx="2383716" cy="1913667"/>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ANALOGICI</a:t>
            </a:r>
          </a:p>
          <a:p>
            <a:pPr marL="285750" indent="-285750">
              <a:buFont typeface="Wingdings" charset="2"/>
              <a:buChar char="§"/>
            </a:pPr>
            <a:r>
              <a:rPr lang="it-IT" dirty="0" err="1" smtClean="0">
                <a:solidFill>
                  <a:srgbClr val="000000"/>
                </a:solidFill>
              </a:rPr>
              <a:t>Role</a:t>
            </a:r>
            <a:r>
              <a:rPr lang="it-IT" dirty="0" smtClean="0">
                <a:solidFill>
                  <a:srgbClr val="000000"/>
                </a:solidFill>
              </a:rPr>
              <a:t> play</a:t>
            </a:r>
          </a:p>
          <a:p>
            <a:pPr marL="285750" indent="-285750">
              <a:buFont typeface="Wingdings" charset="2"/>
              <a:buChar char="§"/>
            </a:pPr>
            <a:r>
              <a:rPr lang="it-IT" dirty="0" smtClean="0">
                <a:solidFill>
                  <a:srgbClr val="000000"/>
                </a:solidFill>
              </a:rPr>
              <a:t>Simulazioni</a:t>
            </a:r>
          </a:p>
          <a:p>
            <a:pPr marL="285750" indent="-285750">
              <a:buFont typeface="Wingdings" charset="2"/>
              <a:buChar char="§"/>
            </a:pPr>
            <a:r>
              <a:rPr lang="it-IT" dirty="0" smtClean="0">
                <a:solidFill>
                  <a:srgbClr val="000000"/>
                </a:solidFill>
              </a:rPr>
              <a:t>Drammatizzazioni</a:t>
            </a:r>
            <a:endParaRPr lang="it-IT" dirty="0">
              <a:solidFill>
                <a:srgbClr val="000000"/>
              </a:solidFill>
            </a:endParaRPr>
          </a:p>
        </p:txBody>
      </p:sp>
      <p:sp>
        <p:nvSpPr>
          <p:cNvPr id="14" name="Rettangolo 13"/>
          <p:cNvSpPr/>
          <p:nvPr/>
        </p:nvSpPr>
        <p:spPr>
          <a:xfrm>
            <a:off x="5777150" y="4631765"/>
            <a:ext cx="2383716" cy="1913667"/>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ICONICI</a:t>
            </a:r>
          </a:p>
          <a:p>
            <a:pPr marL="285750" indent="-285750">
              <a:buFont typeface="Wingdings" charset="2"/>
              <a:buChar char="§"/>
            </a:pPr>
            <a:r>
              <a:rPr lang="it-IT" dirty="0" smtClean="0">
                <a:solidFill>
                  <a:srgbClr val="000000"/>
                </a:solidFill>
              </a:rPr>
              <a:t>Disegni</a:t>
            </a:r>
          </a:p>
          <a:p>
            <a:pPr marL="285750" indent="-285750">
              <a:buFont typeface="Wingdings" charset="2"/>
              <a:buChar char="§"/>
            </a:pPr>
            <a:r>
              <a:rPr lang="it-IT" dirty="0" smtClean="0">
                <a:solidFill>
                  <a:srgbClr val="000000"/>
                </a:solidFill>
              </a:rPr>
              <a:t>Tabelle</a:t>
            </a:r>
          </a:p>
          <a:p>
            <a:pPr marL="285750" indent="-285750">
              <a:buFont typeface="Wingdings" charset="2"/>
              <a:buChar char="§"/>
            </a:pPr>
            <a:r>
              <a:rPr lang="it-IT" dirty="0" smtClean="0">
                <a:solidFill>
                  <a:srgbClr val="000000"/>
                </a:solidFill>
              </a:rPr>
              <a:t>Grafici</a:t>
            </a:r>
          </a:p>
          <a:p>
            <a:pPr marL="285750" indent="-285750">
              <a:buFont typeface="Wingdings" charset="2"/>
              <a:buChar char="§"/>
            </a:pPr>
            <a:r>
              <a:rPr lang="it-IT" dirty="0" smtClean="0">
                <a:solidFill>
                  <a:srgbClr val="000000"/>
                </a:solidFill>
              </a:rPr>
              <a:t>Mappe </a:t>
            </a:r>
          </a:p>
          <a:p>
            <a:pPr marL="285750" indent="-285750">
              <a:buFont typeface="Wingdings" charset="2"/>
              <a:buChar char="§"/>
            </a:pPr>
            <a:r>
              <a:rPr lang="it-IT" dirty="0" smtClean="0">
                <a:solidFill>
                  <a:srgbClr val="000000"/>
                </a:solidFill>
              </a:rPr>
              <a:t>Foto e video</a:t>
            </a:r>
            <a:endParaRPr lang="it-IT" dirty="0">
              <a:solidFill>
                <a:srgbClr val="000000"/>
              </a:solidFill>
            </a:endParaRPr>
          </a:p>
        </p:txBody>
      </p:sp>
      <p:sp>
        <p:nvSpPr>
          <p:cNvPr id="15" name="Rettangolo 14"/>
          <p:cNvSpPr/>
          <p:nvPr/>
        </p:nvSpPr>
        <p:spPr>
          <a:xfrm>
            <a:off x="517858" y="4514027"/>
            <a:ext cx="2383716" cy="1913667"/>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SIMBOLICI</a:t>
            </a:r>
          </a:p>
          <a:p>
            <a:pPr marL="285750" indent="-285750">
              <a:buFont typeface="Wingdings" charset="2"/>
              <a:buChar char="§"/>
            </a:pPr>
            <a:r>
              <a:rPr lang="it-IT" dirty="0" smtClean="0">
                <a:solidFill>
                  <a:srgbClr val="000000"/>
                </a:solidFill>
              </a:rPr>
              <a:t>Descrizioni</a:t>
            </a:r>
          </a:p>
          <a:p>
            <a:pPr marL="285750" indent="-285750">
              <a:buFont typeface="Wingdings" charset="2"/>
              <a:buChar char="§"/>
            </a:pPr>
            <a:r>
              <a:rPr lang="it-IT" dirty="0" smtClean="0">
                <a:solidFill>
                  <a:srgbClr val="000000"/>
                </a:solidFill>
              </a:rPr>
              <a:t>Esposizioni</a:t>
            </a:r>
          </a:p>
          <a:p>
            <a:pPr marL="285750" indent="-285750">
              <a:buFont typeface="Wingdings" charset="2"/>
              <a:buChar char="§"/>
            </a:pPr>
            <a:r>
              <a:rPr lang="it-IT" dirty="0" smtClean="0">
                <a:solidFill>
                  <a:srgbClr val="000000"/>
                </a:solidFill>
              </a:rPr>
              <a:t>Argomentazioni</a:t>
            </a:r>
            <a:endParaRPr lang="it-IT" dirty="0">
              <a:solidFill>
                <a:srgbClr val="000000"/>
              </a:solidFill>
            </a:endParaRPr>
          </a:p>
        </p:txBody>
      </p:sp>
    </p:spTree>
    <p:extLst>
      <p:ext uri="{BB962C8B-B14F-4D97-AF65-F5344CB8AC3E}">
        <p14:creationId xmlns:p14="http://schemas.microsoft.com/office/powerpoint/2010/main" val="10904346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57598"/>
            <a:ext cx="8229600" cy="1143000"/>
          </a:xfrm>
        </p:spPr>
        <p:txBody>
          <a:bodyPr>
            <a:normAutofit/>
          </a:bodyPr>
          <a:lstStyle/>
          <a:p>
            <a:r>
              <a:rPr lang="it-IT" sz="2800" dirty="0" smtClean="0"/>
              <a:t>VARIETÀ STRUMENTI E DISTRIBUZIONE MOMENTI VALUTATIVI LUNGO IL PERCORSO DI APPRENDIMENTO</a:t>
            </a:r>
            <a:endParaRPr lang="it-IT" sz="2800" dirty="0"/>
          </a:p>
        </p:txBody>
      </p:sp>
      <p:cxnSp>
        <p:nvCxnSpPr>
          <p:cNvPr id="4" name="Connettore 1 3"/>
          <p:cNvCxnSpPr/>
          <p:nvPr/>
        </p:nvCxnSpPr>
        <p:spPr>
          <a:xfrm>
            <a:off x="457200" y="5594939"/>
            <a:ext cx="82296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8" name="Rettangolo 7"/>
          <p:cNvSpPr/>
          <p:nvPr/>
        </p:nvSpPr>
        <p:spPr>
          <a:xfrm rot="16992689">
            <a:off x="-139038" y="4569172"/>
            <a:ext cx="1641232" cy="369332"/>
          </a:xfrm>
          <a:prstGeom prst="rect">
            <a:avLst/>
          </a:prstGeom>
        </p:spPr>
        <p:txBody>
          <a:bodyPr wrap="none">
            <a:spAutoFit/>
          </a:bodyPr>
          <a:lstStyle/>
          <a:p>
            <a:r>
              <a:rPr lang="it-IT" dirty="0"/>
              <a:t>Prodotto a casa </a:t>
            </a:r>
          </a:p>
        </p:txBody>
      </p:sp>
      <p:sp>
        <p:nvSpPr>
          <p:cNvPr id="9" name="Rettangolo 8"/>
          <p:cNvSpPr/>
          <p:nvPr/>
        </p:nvSpPr>
        <p:spPr>
          <a:xfrm rot="17157957">
            <a:off x="379077" y="4235676"/>
            <a:ext cx="2337787" cy="369332"/>
          </a:xfrm>
          <a:prstGeom prst="rect">
            <a:avLst/>
          </a:prstGeom>
        </p:spPr>
        <p:txBody>
          <a:bodyPr wrap="none">
            <a:spAutoFit/>
          </a:bodyPr>
          <a:lstStyle/>
          <a:p>
            <a:r>
              <a:rPr lang="it-IT" dirty="0"/>
              <a:t>Commenti, chiarimenti</a:t>
            </a:r>
          </a:p>
        </p:txBody>
      </p:sp>
      <p:sp>
        <p:nvSpPr>
          <p:cNvPr id="10" name="Rettangolo 9"/>
          <p:cNvSpPr/>
          <p:nvPr/>
        </p:nvSpPr>
        <p:spPr>
          <a:xfrm rot="17220381">
            <a:off x="1003009" y="3951262"/>
            <a:ext cx="2852764" cy="369332"/>
          </a:xfrm>
          <a:prstGeom prst="rect">
            <a:avLst/>
          </a:prstGeom>
        </p:spPr>
        <p:txBody>
          <a:bodyPr wrap="none">
            <a:spAutoFit/>
          </a:bodyPr>
          <a:lstStyle/>
          <a:p>
            <a:r>
              <a:rPr lang="it-IT" dirty="0"/>
              <a:t>Prodotto sviluppato a scuola</a:t>
            </a:r>
          </a:p>
        </p:txBody>
      </p:sp>
      <p:sp>
        <p:nvSpPr>
          <p:cNvPr id="11" name="Rettangolo 10"/>
          <p:cNvSpPr/>
          <p:nvPr/>
        </p:nvSpPr>
        <p:spPr>
          <a:xfrm rot="17123145">
            <a:off x="1974768" y="4090537"/>
            <a:ext cx="2586540" cy="369332"/>
          </a:xfrm>
          <a:prstGeom prst="rect">
            <a:avLst/>
          </a:prstGeom>
        </p:spPr>
        <p:txBody>
          <a:bodyPr wrap="none">
            <a:spAutoFit/>
          </a:bodyPr>
          <a:lstStyle/>
          <a:p>
            <a:r>
              <a:rPr lang="it-IT" dirty="0"/>
              <a:t>Riflessioni: conversazione</a:t>
            </a:r>
          </a:p>
        </p:txBody>
      </p:sp>
      <p:sp>
        <p:nvSpPr>
          <p:cNvPr id="12" name="Rettangolo 11"/>
          <p:cNvSpPr/>
          <p:nvPr/>
        </p:nvSpPr>
        <p:spPr>
          <a:xfrm rot="17001439">
            <a:off x="2641857" y="3871252"/>
            <a:ext cx="3075932" cy="369332"/>
          </a:xfrm>
          <a:prstGeom prst="rect">
            <a:avLst/>
          </a:prstGeom>
        </p:spPr>
        <p:txBody>
          <a:bodyPr wrap="none">
            <a:spAutoFit/>
          </a:bodyPr>
          <a:lstStyle/>
          <a:p>
            <a:r>
              <a:rPr lang="it-IT" dirty="0"/>
              <a:t>Mappa concettuale individuale</a:t>
            </a:r>
          </a:p>
        </p:txBody>
      </p:sp>
      <p:sp>
        <p:nvSpPr>
          <p:cNvPr id="13" name="Rettangolo 12"/>
          <p:cNvSpPr/>
          <p:nvPr/>
        </p:nvSpPr>
        <p:spPr>
          <a:xfrm rot="16928615">
            <a:off x="3837835" y="4161408"/>
            <a:ext cx="2334293" cy="369332"/>
          </a:xfrm>
          <a:prstGeom prst="rect">
            <a:avLst/>
          </a:prstGeom>
        </p:spPr>
        <p:txBody>
          <a:bodyPr wrap="none">
            <a:spAutoFit/>
          </a:bodyPr>
          <a:lstStyle/>
          <a:p>
            <a:r>
              <a:rPr lang="it-IT" dirty="0" smtClean="0"/>
              <a:t>Ricostruzione </a:t>
            </a:r>
            <a:r>
              <a:rPr lang="it-IT" dirty="0"/>
              <a:t>percorso</a:t>
            </a:r>
          </a:p>
        </p:txBody>
      </p:sp>
      <p:sp>
        <p:nvSpPr>
          <p:cNvPr id="14" name="Rettangolo 13"/>
          <p:cNvSpPr/>
          <p:nvPr/>
        </p:nvSpPr>
        <p:spPr>
          <a:xfrm rot="16882581">
            <a:off x="5612074" y="4088299"/>
            <a:ext cx="2574029" cy="369332"/>
          </a:xfrm>
          <a:prstGeom prst="rect">
            <a:avLst/>
          </a:prstGeom>
        </p:spPr>
        <p:txBody>
          <a:bodyPr wrap="none">
            <a:spAutoFit/>
          </a:bodyPr>
          <a:lstStyle/>
          <a:p>
            <a:r>
              <a:rPr lang="it-IT" dirty="0"/>
              <a:t>Grafico di </a:t>
            </a:r>
            <a:r>
              <a:rPr lang="it-IT" dirty="0" err="1"/>
              <a:t>autovaluazione</a:t>
            </a:r>
            <a:endParaRPr lang="it-IT" dirty="0"/>
          </a:p>
        </p:txBody>
      </p:sp>
      <p:sp>
        <p:nvSpPr>
          <p:cNvPr id="15" name="Rettangolo 14"/>
          <p:cNvSpPr/>
          <p:nvPr/>
        </p:nvSpPr>
        <p:spPr>
          <a:xfrm rot="17029709">
            <a:off x="7889922" y="4858331"/>
            <a:ext cx="996862" cy="369332"/>
          </a:xfrm>
          <a:prstGeom prst="rect">
            <a:avLst/>
          </a:prstGeom>
        </p:spPr>
        <p:txBody>
          <a:bodyPr wrap="none">
            <a:spAutoFit/>
          </a:bodyPr>
          <a:lstStyle/>
          <a:p>
            <a:r>
              <a:rPr lang="it-IT" dirty="0"/>
              <a:t>Portfolio</a:t>
            </a:r>
          </a:p>
        </p:txBody>
      </p:sp>
      <p:sp>
        <p:nvSpPr>
          <p:cNvPr id="16" name="Rettangolo 15"/>
          <p:cNvSpPr/>
          <p:nvPr/>
        </p:nvSpPr>
        <p:spPr>
          <a:xfrm rot="16882581">
            <a:off x="6713645" y="4326168"/>
            <a:ext cx="1996610" cy="369332"/>
          </a:xfrm>
          <a:prstGeom prst="rect">
            <a:avLst/>
          </a:prstGeom>
        </p:spPr>
        <p:txBody>
          <a:bodyPr wrap="none">
            <a:spAutoFit/>
          </a:bodyPr>
          <a:lstStyle/>
          <a:p>
            <a:r>
              <a:rPr lang="it-IT" dirty="0" smtClean="0"/>
              <a:t>Rubriche valutative</a:t>
            </a:r>
            <a:endParaRPr lang="it-IT" dirty="0"/>
          </a:p>
        </p:txBody>
      </p:sp>
      <p:sp>
        <p:nvSpPr>
          <p:cNvPr id="17" name="Rettangolo 16"/>
          <p:cNvSpPr/>
          <p:nvPr/>
        </p:nvSpPr>
        <p:spPr>
          <a:xfrm rot="16882581">
            <a:off x="5158717" y="4633222"/>
            <a:ext cx="1129523" cy="369332"/>
          </a:xfrm>
          <a:prstGeom prst="rect">
            <a:avLst/>
          </a:prstGeom>
        </p:spPr>
        <p:txBody>
          <a:bodyPr wrap="none">
            <a:spAutoFit/>
          </a:bodyPr>
          <a:lstStyle/>
          <a:p>
            <a:r>
              <a:rPr lang="it-IT" dirty="0" smtClean="0"/>
              <a:t>Riflessioni</a:t>
            </a:r>
            <a:endParaRPr lang="it-IT" dirty="0"/>
          </a:p>
        </p:txBody>
      </p:sp>
    </p:spTree>
    <p:extLst>
      <p:ext uri="{BB962C8B-B14F-4D97-AF65-F5344CB8AC3E}">
        <p14:creationId xmlns:p14="http://schemas.microsoft.com/office/powerpoint/2010/main" val="394107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5268"/>
            <a:ext cx="8229600" cy="1143000"/>
          </a:xfrm>
        </p:spPr>
        <p:txBody>
          <a:bodyPr/>
          <a:lstStyle/>
          <a:p>
            <a:r>
              <a:rPr lang="it-IT" dirty="0" smtClean="0"/>
              <a:t>UNA DEFINIZIONE</a:t>
            </a:r>
            <a:endParaRPr lang="it-IT" dirty="0"/>
          </a:p>
        </p:txBody>
      </p:sp>
      <p:sp>
        <p:nvSpPr>
          <p:cNvPr id="3" name="Segnaposto contenuto 2"/>
          <p:cNvSpPr>
            <a:spLocks noGrp="1"/>
          </p:cNvSpPr>
          <p:nvPr>
            <p:ph idx="1"/>
          </p:nvPr>
        </p:nvSpPr>
        <p:spPr>
          <a:xfrm>
            <a:off x="457200" y="2344058"/>
            <a:ext cx="8229600" cy="3008086"/>
          </a:xfrm>
        </p:spPr>
        <p:txBody>
          <a:bodyPr/>
          <a:lstStyle/>
          <a:p>
            <a:pPr marL="0" indent="0">
              <a:buNone/>
            </a:pPr>
            <a:r>
              <a:rPr lang="it-IT" dirty="0" smtClean="0"/>
              <a:t>“Le </a:t>
            </a:r>
            <a:r>
              <a:rPr lang="it-IT" dirty="0"/>
              <a:t>competenze </a:t>
            </a:r>
            <a:r>
              <a:rPr lang="it-IT" dirty="0" smtClean="0"/>
              <a:t>… sono </a:t>
            </a:r>
            <a:r>
              <a:rPr lang="it-IT" dirty="0"/>
              <a:t>(o dovrebbero essere) formate da un mix equilibrato di “Sapere”, “Saper fare” e “Saper essere” , come ci insegnano gli esperti della </a:t>
            </a:r>
            <a:r>
              <a:rPr lang="it-IT" dirty="0" smtClean="0"/>
              <a:t>materia”</a:t>
            </a:r>
            <a:endParaRPr lang="it-IT" dirty="0"/>
          </a:p>
        </p:txBody>
      </p:sp>
    </p:spTree>
    <p:extLst>
      <p:ext uri="{BB962C8B-B14F-4D97-AF65-F5344CB8AC3E}">
        <p14:creationId xmlns:p14="http://schemas.microsoft.com/office/powerpoint/2010/main" val="19595310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180164" y="4211124"/>
            <a:ext cx="2175374" cy="2308324"/>
          </a:xfrm>
          <a:prstGeom prst="rect">
            <a:avLst/>
          </a:prstGeom>
          <a:solidFill>
            <a:schemeClr val="accent5">
              <a:lumMod val="20000"/>
              <a:lumOff val="80000"/>
            </a:schemeClr>
          </a:solidFill>
        </p:spPr>
        <p:txBody>
          <a:bodyPr wrap="square" rtlCol="0">
            <a:spAutoFit/>
          </a:bodyPr>
          <a:lstStyle/>
          <a:p>
            <a:pPr algn="ctr"/>
            <a:r>
              <a:rPr lang="it-IT" dirty="0" smtClean="0"/>
              <a:t>METODOLOGIE</a:t>
            </a:r>
          </a:p>
          <a:p>
            <a:pPr algn="ctr"/>
            <a:endParaRPr lang="it-IT" dirty="0"/>
          </a:p>
          <a:p>
            <a:pPr marL="285750" indent="-285750">
              <a:buFont typeface="Arial"/>
              <a:buChar char="•"/>
            </a:pPr>
            <a:r>
              <a:rPr lang="it-IT" dirty="0" smtClean="0"/>
              <a:t>RICERCA</a:t>
            </a:r>
          </a:p>
          <a:p>
            <a:pPr marL="285750" indent="-285750">
              <a:buFont typeface="Arial"/>
              <a:buChar char="•"/>
            </a:pPr>
            <a:r>
              <a:rPr lang="it-IT" dirty="0" smtClean="0"/>
              <a:t>COMPRENSIONE/STUDIO</a:t>
            </a:r>
          </a:p>
          <a:p>
            <a:pPr marL="285750" indent="-285750">
              <a:buFont typeface="Arial"/>
              <a:buChar char="•"/>
            </a:pPr>
            <a:r>
              <a:rPr lang="it-IT" dirty="0" smtClean="0"/>
              <a:t>LAVORO DI GRUPPO</a:t>
            </a:r>
          </a:p>
          <a:p>
            <a:pPr marL="285750" indent="-285750">
              <a:buFont typeface="Arial"/>
              <a:buChar char="•"/>
            </a:pPr>
            <a:r>
              <a:rPr lang="it-IT" dirty="0" smtClean="0"/>
              <a:t>DISCUSSIONE</a:t>
            </a:r>
            <a:endParaRPr lang="it-IT" dirty="0"/>
          </a:p>
        </p:txBody>
      </p:sp>
      <p:sp>
        <p:nvSpPr>
          <p:cNvPr id="6" name="Rettangolo 5"/>
          <p:cNvSpPr/>
          <p:nvPr/>
        </p:nvSpPr>
        <p:spPr>
          <a:xfrm>
            <a:off x="556606" y="199873"/>
            <a:ext cx="2289597" cy="1929427"/>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CODICI</a:t>
            </a:r>
          </a:p>
          <a:p>
            <a:pPr algn="ctr"/>
            <a:endParaRPr lang="it-IT" dirty="0">
              <a:solidFill>
                <a:srgbClr val="000000"/>
              </a:solidFill>
            </a:endParaRPr>
          </a:p>
          <a:p>
            <a:pPr marL="285750" indent="-285750">
              <a:buFont typeface="Arial"/>
              <a:buChar char="•"/>
            </a:pPr>
            <a:r>
              <a:rPr lang="it-IT" dirty="0" smtClean="0">
                <a:solidFill>
                  <a:srgbClr val="000000"/>
                </a:solidFill>
              </a:rPr>
              <a:t>VERBALE ORALE</a:t>
            </a:r>
          </a:p>
          <a:p>
            <a:pPr marL="285750" indent="-285750">
              <a:buFont typeface="Arial"/>
              <a:buChar char="•"/>
            </a:pPr>
            <a:r>
              <a:rPr lang="it-IT" dirty="0" smtClean="0">
                <a:solidFill>
                  <a:srgbClr val="000000"/>
                </a:solidFill>
              </a:rPr>
              <a:t>VERBALE SCRITTO</a:t>
            </a:r>
          </a:p>
          <a:p>
            <a:pPr marL="285750" indent="-285750">
              <a:buFont typeface="Arial"/>
              <a:buChar char="•"/>
            </a:pPr>
            <a:r>
              <a:rPr lang="it-IT" dirty="0" smtClean="0">
                <a:solidFill>
                  <a:srgbClr val="000000"/>
                </a:solidFill>
              </a:rPr>
              <a:t>GRAFICO</a:t>
            </a:r>
          </a:p>
          <a:p>
            <a:pPr marL="285750" indent="-285750">
              <a:buFont typeface="Arial"/>
              <a:buChar char="•"/>
            </a:pPr>
            <a:r>
              <a:rPr lang="it-IT" dirty="0" smtClean="0">
                <a:solidFill>
                  <a:srgbClr val="000000"/>
                </a:solidFill>
              </a:rPr>
              <a:t>MULTIMEDIALE</a:t>
            </a:r>
          </a:p>
          <a:p>
            <a:pPr marL="285750" indent="-285750">
              <a:buFont typeface="Arial"/>
              <a:buChar char="•"/>
            </a:pPr>
            <a:endParaRPr lang="it-IT" dirty="0">
              <a:solidFill>
                <a:srgbClr val="000000"/>
              </a:solidFill>
            </a:endParaRPr>
          </a:p>
        </p:txBody>
      </p:sp>
      <p:sp>
        <p:nvSpPr>
          <p:cNvPr id="7" name="Rettangolo 6"/>
          <p:cNvSpPr/>
          <p:nvPr/>
        </p:nvSpPr>
        <p:spPr>
          <a:xfrm>
            <a:off x="689512" y="4092611"/>
            <a:ext cx="2434456" cy="2673740"/>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VALUTAZIONE</a:t>
            </a:r>
          </a:p>
          <a:p>
            <a:pPr algn="ctr"/>
            <a:endParaRPr lang="it-IT" dirty="0">
              <a:solidFill>
                <a:srgbClr val="000000"/>
              </a:solidFill>
            </a:endParaRPr>
          </a:p>
          <a:p>
            <a:pPr marL="285750" indent="-285750">
              <a:buFont typeface="Arial"/>
              <a:buChar char="•"/>
            </a:pPr>
            <a:r>
              <a:rPr lang="it-IT" dirty="0" smtClean="0">
                <a:solidFill>
                  <a:srgbClr val="000000"/>
                </a:solidFill>
              </a:rPr>
              <a:t>OSSERVAZIONE</a:t>
            </a:r>
          </a:p>
          <a:p>
            <a:pPr marL="285750" indent="-285750">
              <a:buFont typeface="Arial"/>
              <a:buChar char="•"/>
            </a:pPr>
            <a:r>
              <a:rPr lang="it-IT" dirty="0" smtClean="0">
                <a:solidFill>
                  <a:srgbClr val="000000"/>
                </a:solidFill>
              </a:rPr>
              <a:t>CONVERSAZIONE</a:t>
            </a:r>
          </a:p>
          <a:p>
            <a:pPr marL="285750" indent="-285750">
              <a:buFont typeface="Arial"/>
              <a:buChar char="•"/>
            </a:pPr>
            <a:r>
              <a:rPr lang="it-IT" dirty="0" smtClean="0">
                <a:solidFill>
                  <a:srgbClr val="000000"/>
                </a:solidFill>
              </a:rPr>
              <a:t>DIALOGO</a:t>
            </a:r>
          </a:p>
          <a:p>
            <a:pPr marL="285750" indent="-285750">
              <a:buFont typeface="Arial"/>
              <a:buChar char="•"/>
            </a:pPr>
            <a:r>
              <a:rPr lang="it-IT" dirty="0" smtClean="0">
                <a:solidFill>
                  <a:srgbClr val="000000"/>
                </a:solidFill>
              </a:rPr>
              <a:t>TEST</a:t>
            </a:r>
          </a:p>
          <a:p>
            <a:pPr marL="285750" indent="-285750">
              <a:buFont typeface="Arial"/>
              <a:buChar char="•"/>
            </a:pPr>
            <a:r>
              <a:rPr lang="it-IT" dirty="0" smtClean="0">
                <a:solidFill>
                  <a:srgbClr val="000000"/>
                </a:solidFill>
              </a:rPr>
              <a:t>PRODOTTO COMPITO</a:t>
            </a:r>
          </a:p>
          <a:p>
            <a:pPr marL="285750" indent="-285750">
              <a:buFont typeface="Arial"/>
              <a:buChar char="•"/>
            </a:pPr>
            <a:r>
              <a:rPr lang="it-IT" dirty="0" smtClean="0">
                <a:solidFill>
                  <a:srgbClr val="000000"/>
                </a:solidFill>
              </a:rPr>
              <a:t>AUTOVALUTAZIONE</a:t>
            </a:r>
          </a:p>
          <a:p>
            <a:pPr marL="285750" indent="-285750">
              <a:buFont typeface="Arial"/>
              <a:buChar char="•"/>
            </a:pPr>
            <a:endParaRPr lang="it-IT" dirty="0" smtClean="0">
              <a:solidFill>
                <a:srgbClr val="000000"/>
              </a:solidFill>
            </a:endParaRPr>
          </a:p>
          <a:p>
            <a:pPr marL="285750" indent="-285750">
              <a:buFont typeface="Arial"/>
              <a:buChar char="•"/>
            </a:pPr>
            <a:endParaRPr lang="it-IT" dirty="0">
              <a:solidFill>
                <a:srgbClr val="000000"/>
              </a:solidFill>
            </a:endParaRPr>
          </a:p>
        </p:txBody>
      </p:sp>
      <p:cxnSp>
        <p:nvCxnSpPr>
          <p:cNvPr id="8" name="Connettore 4 7"/>
          <p:cNvCxnSpPr>
            <a:stCxn id="16" idx="5"/>
            <a:endCxn id="5" idx="0"/>
          </p:cNvCxnSpPr>
          <p:nvPr/>
        </p:nvCxnSpPr>
        <p:spPr>
          <a:xfrm rot="16200000" flipH="1">
            <a:off x="5927899" y="2871172"/>
            <a:ext cx="893978" cy="1785926"/>
          </a:xfrm>
          <a:prstGeom prst="bentConnector3">
            <a:avLst>
              <a:gd name="adj1" fmla="val 50000"/>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0" name="Connettore 4 9"/>
          <p:cNvCxnSpPr>
            <a:stCxn id="16" idx="7"/>
            <a:endCxn id="14" idx="2"/>
          </p:cNvCxnSpPr>
          <p:nvPr/>
        </p:nvCxnSpPr>
        <p:spPr>
          <a:xfrm rot="5400000" flipH="1" flipV="1">
            <a:off x="6302099" y="1591516"/>
            <a:ext cx="323536" cy="1963885"/>
          </a:xfrm>
          <a:prstGeom prst="bentConnector3">
            <a:avLst>
              <a:gd name="adj1" fmla="val 50000"/>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2" name="Connettore 4 11"/>
          <p:cNvCxnSpPr>
            <a:stCxn id="16" idx="3"/>
            <a:endCxn id="7" idx="0"/>
          </p:cNvCxnSpPr>
          <p:nvPr/>
        </p:nvCxnSpPr>
        <p:spPr>
          <a:xfrm rot="5400000">
            <a:off x="2088015" y="3135871"/>
            <a:ext cx="775465" cy="1138014"/>
          </a:xfrm>
          <a:prstGeom prst="bentConnector3">
            <a:avLst>
              <a:gd name="adj1" fmla="val 50000"/>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14" name="Rettangolo 13"/>
          <p:cNvSpPr/>
          <p:nvPr/>
        </p:nvSpPr>
        <p:spPr>
          <a:xfrm>
            <a:off x="6121149" y="85012"/>
            <a:ext cx="2649321" cy="2326678"/>
          </a:xfrm>
          <a:prstGeom prst="rect">
            <a:avLst/>
          </a:prstGeom>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pPr algn="ctr"/>
            <a:r>
              <a:rPr lang="it-IT" dirty="0" smtClean="0">
                <a:solidFill>
                  <a:srgbClr val="000000"/>
                </a:solidFill>
              </a:rPr>
              <a:t>OPERAZIONI COGNITIVE</a:t>
            </a:r>
          </a:p>
          <a:p>
            <a:pPr algn="ctr"/>
            <a:endParaRPr lang="it-IT" dirty="0">
              <a:solidFill>
                <a:srgbClr val="000000"/>
              </a:solidFill>
            </a:endParaRPr>
          </a:p>
          <a:p>
            <a:pPr marL="285750" indent="-285750">
              <a:buFont typeface="Arial"/>
              <a:buChar char="•"/>
            </a:pPr>
            <a:r>
              <a:rPr lang="it-IT" dirty="0" smtClean="0">
                <a:solidFill>
                  <a:srgbClr val="000000"/>
                </a:solidFill>
              </a:rPr>
              <a:t>SPIEGARE</a:t>
            </a:r>
          </a:p>
          <a:p>
            <a:pPr marL="285750" indent="-285750">
              <a:buFont typeface="Arial"/>
              <a:buChar char="•"/>
            </a:pPr>
            <a:r>
              <a:rPr lang="it-IT" dirty="0" smtClean="0">
                <a:solidFill>
                  <a:srgbClr val="000000"/>
                </a:solidFill>
              </a:rPr>
              <a:t>INTERPRETARE</a:t>
            </a:r>
          </a:p>
          <a:p>
            <a:pPr marL="285750" indent="-285750">
              <a:buFont typeface="Arial"/>
              <a:buChar char="•"/>
            </a:pPr>
            <a:r>
              <a:rPr lang="it-IT" dirty="0" smtClean="0">
                <a:solidFill>
                  <a:srgbClr val="000000"/>
                </a:solidFill>
              </a:rPr>
              <a:t>APPLICARE</a:t>
            </a:r>
          </a:p>
          <a:p>
            <a:pPr marL="285750" indent="-285750">
              <a:buFont typeface="Arial"/>
              <a:buChar char="•"/>
            </a:pPr>
            <a:r>
              <a:rPr lang="it-IT" dirty="0" smtClean="0">
                <a:solidFill>
                  <a:srgbClr val="000000"/>
                </a:solidFill>
              </a:rPr>
              <a:t>ASSUMERE PUNTI DI VISTA</a:t>
            </a:r>
          </a:p>
          <a:p>
            <a:pPr marL="285750" indent="-285750">
              <a:buFont typeface="Arial"/>
              <a:buChar char="•"/>
            </a:pPr>
            <a:r>
              <a:rPr lang="it-IT" dirty="0" smtClean="0">
                <a:solidFill>
                  <a:srgbClr val="000000"/>
                </a:solidFill>
              </a:rPr>
              <a:t>…</a:t>
            </a:r>
          </a:p>
          <a:p>
            <a:pPr marL="285750" indent="-285750">
              <a:buFont typeface="Arial"/>
              <a:buChar char="•"/>
            </a:pPr>
            <a:endParaRPr lang="it-IT" dirty="0">
              <a:solidFill>
                <a:srgbClr val="000000"/>
              </a:solidFill>
            </a:endParaRPr>
          </a:p>
        </p:txBody>
      </p:sp>
      <p:sp>
        <p:nvSpPr>
          <p:cNvPr id="16" name="Ovale 15"/>
          <p:cNvSpPr/>
          <p:nvPr/>
        </p:nvSpPr>
        <p:spPr>
          <a:xfrm>
            <a:off x="2540000" y="2614706"/>
            <a:ext cx="3446679" cy="822960"/>
          </a:xfrm>
          <a:prstGeom prst="ellipse">
            <a:avLst/>
          </a:prstGeom>
          <a:solidFill>
            <a:schemeClr val="accent6">
              <a:lumMod val="20000"/>
              <a:lumOff val="80000"/>
            </a:schemeClr>
          </a:solidFill>
          <a:ln/>
        </p:spPr>
        <p:style>
          <a:lnRef idx="1">
            <a:schemeClr val="accent1"/>
          </a:lnRef>
          <a:fillRef idx="3">
            <a:schemeClr val="accent1"/>
          </a:fillRef>
          <a:effectRef idx="2">
            <a:schemeClr val="accent1"/>
          </a:effectRef>
          <a:fontRef idx="minor">
            <a:schemeClr val="lt1"/>
          </a:fontRef>
        </p:style>
        <p:txBody>
          <a:bodyPr/>
          <a:lstStyle/>
          <a:p>
            <a:r>
              <a:rPr lang="it-IT" dirty="0" smtClean="0">
                <a:solidFill>
                  <a:schemeClr val="tx1"/>
                </a:solidFill>
              </a:rPr>
              <a:t>PLURIDIMENSIONALITÀ</a:t>
            </a:r>
            <a:endParaRPr lang="it-IT" dirty="0">
              <a:solidFill>
                <a:schemeClr val="tx1"/>
              </a:solidFill>
            </a:endParaRPr>
          </a:p>
        </p:txBody>
      </p:sp>
      <p:cxnSp>
        <p:nvCxnSpPr>
          <p:cNvPr id="26" name="Connettore 4 25"/>
          <p:cNvCxnSpPr>
            <a:stCxn id="16" idx="1"/>
            <a:endCxn id="6" idx="2"/>
          </p:cNvCxnSpPr>
          <p:nvPr/>
        </p:nvCxnSpPr>
        <p:spPr>
          <a:xfrm rot="16200000" flipV="1">
            <a:off x="2070117" y="1760588"/>
            <a:ext cx="605926" cy="1343349"/>
          </a:xfrm>
          <a:prstGeom prst="bentConnector3">
            <a:avLst>
              <a:gd name="adj1" fmla="val 50000"/>
            </a:avLst>
          </a:prstGeom>
          <a:ln>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66800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5"/>
          <p:cNvSpPr>
            <a:spLocks noGrp="1" noChangeArrowheads="1"/>
          </p:cNvSpPr>
          <p:nvPr>
            <p:ph type="title"/>
          </p:nvPr>
        </p:nvSpPr>
        <p:spPr>
          <a:xfrm>
            <a:off x="614082" y="566270"/>
            <a:ext cx="7772400" cy="5499847"/>
          </a:xfrm>
        </p:spPr>
        <p:txBody>
          <a:bodyPr>
            <a:normAutofit/>
          </a:bodyPr>
          <a:lstStyle/>
          <a:p>
            <a:r>
              <a:rPr lang="ja-JP" altLang="it-IT" sz="3200" i="1" dirty="0">
                <a:latin typeface="+mn-lt"/>
                <a:ea typeface="ＭＳ Ｐゴシック" charset="0"/>
                <a:cs typeface="Times New Roman" charset="0"/>
              </a:rPr>
              <a:t>“</a:t>
            </a:r>
            <a:r>
              <a:rPr lang="it-IT" altLang="ja-JP" sz="3200" i="1" dirty="0">
                <a:latin typeface="+mn-lt"/>
                <a:ea typeface="ＭＳ Ｐゴシック" charset="0"/>
                <a:cs typeface="Times New Roman" charset="0"/>
              </a:rPr>
              <a:t>… Lottereste per il bambino che ha più bisogno… Vi svegliereste la notte col pensiero fisso su di lui a cercare un </a:t>
            </a:r>
            <a:r>
              <a:rPr lang="it-IT" altLang="ja-JP" sz="3200" i="1" dirty="0">
                <a:solidFill>
                  <a:srgbClr val="C00000"/>
                </a:solidFill>
                <a:latin typeface="+mn-lt"/>
                <a:ea typeface="ＭＳ Ｐゴシック" charset="0"/>
                <a:cs typeface="Times New Roman" charset="0"/>
              </a:rPr>
              <a:t>modo nuovo di far scuola, tagliato su misura </a:t>
            </a:r>
            <a:r>
              <a:rPr lang="it-IT" altLang="ja-JP" sz="3200" i="1" dirty="0" smtClean="0">
                <a:solidFill>
                  <a:srgbClr val="C00000"/>
                </a:solidFill>
                <a:latin typeface="+mn-lt"/>
                <a:ea typeface="ＭＳ Ｐゴシック" charset="0"/>
                <a:cs typeface="Times New Roman" charset="0"/>
              </a:rPr>
              <a:t>sua  </a:t>
            </a:r>
            <a:r>
              <a:rPr lang="it-IT" altLang="ja-JP" sz="3200" i="1" dirty="0">
                <a:latin typeface="+mn-lt"/>
                <a:ea typeface="ＭＳ Ｐゴシック" charset="0"/>
                <a:cs typeface="Times New Roman" charset="0"/>
              </a:rPr>
              <a:t>… io i miei figlioli li amo, che ho perso la testa per loro, che non vivo che per farli crescere, per farli aprire, per farli </a:t>
            </a:r>
            <a:r>
              <a:rPr lang="it-IT" altLang="ja-JP" sz="3200" i="1" dirty="0">
                <a:solidFill>
                  <a:srgbClr val="C00000"/>
                </a:solidFill>
                <a:latin typeface="+mn-lt"/>
                <a:ea typeface="ＭＳ Ｐゴシック" charset="0"/>
                <a:cs typeface="Times New Roman" charset="0"/>
              </a:rPr>
              <a:t>sbocciare</a:t>
            </a:r>
            <a:r>
              <a:rPr lang="it-IT" altLang="ja-JP" sz="3200" i="1" dirty="0">
                <a:latin typeface="+mn-lt"/>
                <a:ea typeface="ＭＳ Ｐゴシック" charset="0"/>
                <a:cs typeface="Times New Roman" charset="0"/>
              </a:rPr>
              <a:t>, per farli </a:t>
            </a:r>
            <a:r>
              <a:rPr lang="it-IT" altLang="ja-JP" sz="3200" i="1" dirty="0">
                <a:solidFill>
                  <a:srgbClr val="C00000"/>
                </a:solidFill>
                <a:latin typeface="+mn-lt"/>
                <a:ea typeface="ＭＳ Ｐゴシック" charset="0"/>
                <a:cs typeface="Times New Roman" charset="0"/>
              </a:rPr>
              <a:t>fruttare</a:t>
            </a:r>
            <a:r>
              <a:rPr lang="ja-JP" altLang="it-IT" sz="3200" i="1" dirty="0" smtClean="0">
                <a:solidFill>
                  <a:srgbClr val="C00000"/>
                </a:solidFill>
                <a:latin typeface="+mn-lt"/>
                <a:ea typeface="ＭＳ Ｐゴシック" charset="0"/>
                <a:cs typeface="Times New Roman" charset="0"/>
              </a:rPr>
              <a:t>”</a:t>
            </a:r>
            <a:r>
              <a:rPr lang="it-IT" altLang="ja-JP" sz="3200" i="1" dirty="0">
                <a:solidFill>
                  <a:srgbClr val="C00000"/>
                </a:solidFill>
                <a:latin typeface="+mn-lt"/>
                <a:ea typeface="ＭＳ Ｐゴシック" charset="0"/>
                <a:cs typeface="Times New Roman" charset="0"/>
              </a:rPr>
              <a:t>.</a:t>
            </a:r>
            <a:r>
              <a:rPr lang="it-IT" altLang="ja-JP" sz="3200" dirty="0">
                <a:solidFill>
                  <a:srgbClr val="C00000"/>
                </a:solidFill>
                <a:latin typeface="+mn-lt"/>
                <a:ea typeface="ＭＳ Ｐゴシック" charset="0"/>
                <a:cs typeface="Times New Roman" charset="0"/>
              </a:rPr>
              <a:t/>
            </a:r>
            <a:br>
              <a:rPr lang="it-IT" altLang="ja-JP" sz="3200" dirty="0">
                <a:solidFill>
                  <a:srgbClr val="C00000"/>
                </a:solidFill>
                <a:latin typeface="+mn-lt"/>
                <a:ea typeface="ＭＳ Ｐゴシック" charset="0"/>
                <a:cs typeface="Times New Roman" charset="0"/>
              </a:rPr>
            </a:br>
            <a:r>
              <a:rPr lang="it-IT" altLang="ja-JP" sz="3200" dirty="0" smtClean="0">
                <a:solidFill>
                  <a:srgbClr val="000000"/>
                </a:solidFill>
                <a:latin typeface="+mn-lt"/>
                <a:ea typeface="ＭＳ Ｐゴシック" charset="0"/>
                <a:cs typeface="Times New Roman" charset="0"/>
              </a:rPr>
              <a:t>Don Lorenzo Milani, </a:t>
            </a:r>
            <a:r>
              <a:rPr lang="it-IT" altLang="ja-JP" sz="3200" i="1" dirty="0" smtClean="0">
                <a:solidFill>
                  <a:srgbClr val="000000"/>
                </a:solidFill>
                <a:latin typeface="+mn-lt"/>
                <a:ea typeface="ＭＳ Ｐゴシック" charset="0"/>
                <a:cs typeface="Times New Roman" charset="0"/>
              </a:rPr>
              <a:t>Lettere</a:t>
            </a:r>
            <a:endParaRPr lang="it-IT" sz="3200" i="1" dirty="0">
              <a:solidFill>
                <a:srgbClr val="000000"/>
              </a:solidFill>
              <a:latin typeface="+mn-lt"/>
              <a:ea typeface="ＭＳ Ｐゴシック" charset="0"/>
              <a:cs typeface="ＭＳ Ｐゴシック" charset="0"/>
            </a:endParaRPr>
          </a:p>
        </p:txBody>
      </p:sp>
    </p:spTree>
    <p:extLst>
      <p:ext uri="{BB962C8B-B14F-4D97-AF65-F5344CB8AC3E}">
        <p14:creationId xmlns:p14="http://schemas.microsoft.com/office/powerpoint/2010/main" val="19396061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3"/>
          <p:cNvSpPr>
            <a:spLocks noGrp="1" noChangeArrowheads="1"/>
          </p:cNvSpPr>
          <p:nvPr>
            <p:ph type="body" idx="1"/>
          </p:nvPr>
        </p:nvSpPr>
        <p:spPr>
          <a:xfrm>
            <a:off x="457200" y="957729"/>
            <a:ext cx="8229600" cy="4525963"/>
          </a:xfrm>
        </p:spPr>
        <p:txBody>
          <a:bodyPr/>
          <a:lstStyle/>
          <a:p>
            <a:pPr eaLnBrk="1" hangingPunct="1">
              <a:buFontTx/>
              <a:buNone/>
            </a:pPr>
            <a:r>
              <a:rPr lang="ja-JP" altLang="it-IT" sz="2800" i="1" dirty="0">
                <a:latin typeface="Calibri" charset="0"/>
                <a:ea typeface="ＭＳ Ｐゴシック" charset="0"/>
                <a:cs typeface="Times New Roman" charset="0"/>
              </a:rPr>
              <a:t>“</a:t>
            </a:r>
            <a:r>
              <a:rPr lang="it-IT" altLang="ja-JP" sz="2800" i="1" dirty="0">
                <a:latin typeface="Calibri" charset="0"/>
                <a:ea typeface="ＭＳ Ｐゴシック" charset="0"/>
                <a:cs typeface="Times New Roman" charset="0"/>
              </a:rPr>
              <a:t>… io i miei figlioli li amo, che ho perso la testa per loro, che non vivo che per farli crescere, per farli aprire, per farli </a:t>
            </a:r>
            <a:r>
              <a:rPr lang="it-IT" altLang="ja-JP" sz="2800" i="1" dirty="0">
                <a:solidFill>
                  <a:srgbClr val="C00000"/>
                </a:solidFill>
                <a:latin typeface="Calibri" charset="0"/>
                <a:ea typeface="ＭＳ Ｐゴシック" charset="0"/>
                <a:cs typeface="Times New Roman" charset="0"/>
              </a:rPr>
              <a:t>sbocciare</a:t>
            </a:r>
            <a:r>
              <a:rPr lang="it-IT" altLang="ja-JP" sz="2800" i="1" dirty="0">
                <a:latin typeface="Calibri" charset="0"/>
                <a:ea typeface="ＭＳ Ｐゴシック" charset="0"/>
                <a:cs typeface="Times New Roman" charset="0"/>
              </a:rPr>
              <a:t>, per farli </a:t>
            </a:r>
            <a:r>
              <a:rPr lang="it-IT" altLang="ja-JP" sz="2800" i="1" dirty="0">
                <a:solidFill>
                  <a:srgbClr val="C00000"/>
                </a:solidFill>
                <a:latin typeface="Calibri" charset="0"/>
                <a:ea typeface="ＭＳ Ｐゴシック" charset="0"/>
                <a:cs typeface="Times New Roman" charset="0"/>
              </a:rPr>
              <a:t>fruttare</a:t>
            </a:r>
            <a:r>
              <a:rPr lang="ja-JP" altLang="it-IT" sz="2800" i="1" dirty="0">
                <a:latin typeface="Calibri" charset="0"/>
                <a:ea typeface="ＭＳ Ｐゴシック" charset="0"/>
                <a:cs typeface="Times New Roman" charset="0"/>
              </a:rPr>
              <a:t>”</a:t>
            </a:r>
            <a:r>
              <a:rPr lang="it-IT" altLang="ja-JP" sz="2800" i="1" dirty="0">
                <a:latin typeface="Calibri" charset="0"/>
                <a:ea typeface="ＭＳ Ｐゴシック" charset="0"/>
                <a:cs typeface="Times New Roman" charset="0"/>
              </a:rPr>
              <a:t>.</a:t>
            </a:r>
            <a:endParaRPr lang="it-IT" altLang="ja-JP" sz="2800" dirty="0">
              <a:latin typeface="Calibri" charset="0"/>
              <a:ea typeface="ＭＳ Ｐゴシック" charset="0"/>
              <a:cs typeface="Times New Roman" charset="0"/>
            </a:endParaRPr>
          </a:p>
          <a:p>
            <a:pPr eaLnBrk="1" hangingPunct="1">
              <a:buFontTx/>
              <a:buNone/>
            </a:pPr>
            <a:endParaRPr lang="it-IT" sz="44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244424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246873"/>
            <a:ext cx="8229600" cy="1143000"/>
          </a:xfrm>
        </p:spPr>
        <p:txBody>
          <a:bodyPr/>
          <a:lstStyle/>
          <a:p>
            <a:r>
              <a:rPr lang="it-IT" dirty="0" smtClean="0"/>
              <a:t>GRAZIE PER L’ASCOLTO</a:t>
            </a:r>
            <a:endParaRPr lang="it-IT" dirty="0"/>
          </a:p>
        </p:txBody>
      </p:sp>
    </p:spTree>
    <p:extLst>
      <p:ext uri="{BB962C8B-B14F-4D97-AF65-F5344CB8AC3E}">
        <p14:creationId xmlns:p14="http://schemas.microsoft.com/office/powerpoint/2010/main" val="1995111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SIETE D’ACCORDO?</a:t>
            </a:r>
            <a:endParaRPr lang="it-IT" dirty="0"/>
          </a:p>
        </p:txBody>
      </p:sp>
      <p:sp>
        <p:nvSpPr>
          <p:cNvPr id="3" name="Segnaposto contenuto 2"/>
          <p:cNvSpPr>
            <a:spLocks noGrp="1"/>
          </p:cNvSpPr>
          <p:nvPr>
            <p:ph idx="1"/>
          </p:nvPr>
        </p:nvSpPr>
        <p:spPr/>
        <p:txBody>
          <a:bodyPr/>
          <a:lstStyle/>
          <a:p>
            <a:r>
              <a:rPr lang="it-IT" dirty="0" smtClean="0"/>
              <a:t>VI CHIEDO DI MOTIVARE SE SIETE D’ACCORDO OPPURE NO SU UN FOGLIO</a:t>
            </a:r>
          </a:p>
          <a:p>
            <a:r>
              <a:rPr lang="it-IT" dirty="0" smtClean="0"/>
              <a:t>POTETE USARE UNO SCHEMA, UNA MAPPA </a:t>
            </a:r>
          </a:p>
          <a:p>
            <a:r>
              <a:rPr lang="it-IT" dirty="0" smtClean="0"/>
              <a:t>OPPURE UN SCALETTA</a:t>
            </a:r>
          </a:p>
          <a:p>
            <a:r>
              <a:rPr lang="it-IT" dirty="0" smtClean="0"/>
              <a:t>AVETE A DISPSIZIONE 5 MINUTI</a:t>
            </a:r>
            <a:endParaRPr lang="it-IT" dirty="0"/>
          </a:p>
        </p:txBody>
      </p:sp>
    </p:spTree>
    <p:extLst>
      <p:ext uri="{BB962C8B-B14F-4D97-AF65-F5344CB8AC3E}">
        <p14:creationId xmlns:p14="http://schemas.microsoft.com/office/powerpoint/2010/main" val="1384222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8263"/>
            <a:ext cx="8229600" cy="1143000"/>
          </a:xfrm>
        </p:spPr>
        <p:txBody>
          <a:bodyPr/>
          <a:lstStyle/>
          <a:p>
            <a:r>
              <a:rPr lang="it-IT" dirty="0" smtClean="0"/>
              <a:t>COS’È L’APPRENDIMENTO?</a:t>
            </a:r>
            <a:endParaRPr lang="it-IT" dirty="0"/>
          </a:p>
        </p:txBody>
      </p:sp>
    </p:spTree>
    <p:extLst>
      <p:ext uri="{BB962C8B-B14F-4D97-AF65-F5344CB8AC3E}">
        <p14:creationId xmlns:p14="http://schemas.microsoft.com/office/powerpoint/2010/main" val="1382650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7638"/>
            <a:ext cx="8229600" cy="1143000"/>
          </a:xfrm>
        </p:spPr>
        <p:txBody>
          <a:bodyPr>
            <a:normAutofit fontScale="90000"/>
          </a:bodyPr>
          <a:lstStyle/>
          <a:p>
            <a:r>
              <a:rPr lang="it-IT" sz="3600" dirty="0" smtClean="0"/>
              <a:t>L’APPROCCIO TRADIZIONALE</a:t>
            </a:r>
            <a:br>
              <a:rPr lang="it-IT" sz="3600" dirty="0" smtClean="0"/>
            </a:br>
            <a:r>
              <a:rPr lang="it-IT" sz="3600" dirty="0" smtClean="0"/>
              <a:t>(TRASMISSIONE-RICEZIONE)</a:t>
            </a:r>
            <a:endParaRPr lang="it-IT" sz="3600" dirty="0"/>
          </a:p>
        </p:txBody>
      </p:sp>
      <p:cxnSp>
        <p:nvCxnSpPr>
          <p:cNvPr id="4" name="Connettore 7 3"/>
          <p:cNvCxnSpPr>
            <a:stCxn id="5" idx="1"/>
            <a:endCxn id="6" idx="1"/>
          </p:cNvCxnSpPr>
          <p:nvPr/>
        </p:nvCxnSpPr>
        <p:spPr>
          <a:xfrm rot="10800000" flipV="1">
            <a:off x="3254374" y="2431453"/>
            <a:ext cx="12700" cy="3340695"/>
          </a:xfrm>
          <a:prstGeom prst="curvedConnector3">
            <a:avLst>
              <a:gd name="adj1" fmla="val 7550000"/>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5" name="CasellaDiTesto 4"/>
          <p:cNvSpPr txBox="1"/>
          <p:nvPr/>
        </p:nvSpPr>
        <p:spPr>
          <a:xfrm>
            <a:off x="3254374" y="2200621"/>
            <a:ext cx="3048000" cy="461665"/>
          </a:xfrm>
          <a:prstGeom prst="rect">
            <a:avLst/>
          </a:prstGeom>
          <a:solidFill>
            <a:schemeClr val="accent5">
              <a:lumMod val="20000"/>
              <a:lumOff val="80000"/>
            </a:schemeClr>
          </a:solidFill>
        </p:spPr>
        <p:txBody>
          <a:bodyPr wrap="square" rtlCol="0">
            <a:spAutoFit/>
          </a:bodyPr>
          <a:lstStyle/>
          <a:p>
            <a:pPr algn="ctr"/>
            <a:r>
              <a:rPr lang="it-IT" sz="2400" dirty="0" smtClean="0"/>
              <a:t>DOCENTE</a:t>
            </a:r>
            <a:endParaRPr lang="it-IT" sz="2400" dirty="0"/>
          </a:p>
        </p:txBody>
      </p:sp>
      <p:sp>
        <p:nvSpPr>
          <p:cNvPr id="6" name="CasellaDiTesto 5"/>
          <p:cNvSpPr txBox="1"/>
          <p:nvPr/>
        </p:nvSpPr>
        <p:spPr>
          <a:xfrm>
            <a:off x="3254374" y="5541316"/>
            <a:ext cx="3048000" cy="461665"/>
          </a:xfrm>
          <a:prstGeom prst="rect">
            <a:avLst/>
          </a:prstGeom>
          <a:solidFill>
            <a:schemeClr val="accent5">
              <a:lumMod val="20000"/>
              <a:lumOff val="80000"/>
            </a:schemeClr>
          </a:solidFill>
        </p:spPr>
        <p:txBody>
          <a:bodyPr wrap="square" rtlCol="0">
            <a:spAutoFit/>
          </a:bodyPr>
          <a:lstStyle/>
          <a:p>
            <a:pPr algn="ctr"/>
            <a:r>
              <a:rPr lang="it-IT" sz="2400" dirty="0" smtClean="0"/>
              <a:t>STUDENTE</a:t>
            </a:r>
            <a:endParaRPr lang="it-IT" sz="2400" dirty="0"/>
          </a:p>
        </p:txBody>
      </p:sp>
      <p:cxnSp>
        <p:nvCxnSpPr>
          <p:cNvPr id="25" name="Connettore 7 24"/>
          <p:cNvCxnSpPr/>
          <p:nvPr/>
        </p:nvCxnSpPr>
        <p:spPr>
          <a:xfrm flipV="1">
            <a:off x="6302374" y="2493664"/>
            <a:ext cx="12700" cy="3278485"/>
          </a:xfrm>
          <a:prstGeom prst="curvedConnector3">
            <a:avLst>
              <a:gd name="adj1" fmla="val 7050000"/>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34" name="CasellaDiTesto 33"/>
          <p:cNvSpPr txBox="1"/>
          <p:nvPr/>
        </p:nvSpPr>
        <p:spPr>
          <a:xfrm rot="18068182">
            <a:off x="818491" y="3266689"/>
            <a:ext cx="2016125" cy="1200329"/>
          </a:xfrm>
          <a:prstGeom prst="rect">
            <a:avLst/>
          </a:prstGeom>
          <a:noFill/>
        </p:spPr>
        <p:txBody>
          <a:bodyPr wrap="square" rtlCol="0">
            <a:spAutoFit/>
          </a:bodyPr>
          <a:lstStyle/>
          <a:p>
            <a:pPr algn="ctr"/>
            <a:r>
              <a:rPr lang="it-IT" dirty="0" smtClean="0"/>
              <a:t>LEZIONE/SPIEGAZIONE INTERROGAZIONE/ PROVA SCRITTA</a:t>
            </a:r>
            <a:endParaRPr lang="it-IT" dirty="0"/>
          </a:p>
        </p:txBody>
      </p:sp>
      <p:sp>
        <p:nvSpPr>
          <p:cNvPr id="35" name="CasellaDiTesto 34"/>
          <p:cNvSpPr txBox="1"/>
          <p:nvPr/>
        </p:nvSpPr>
        <p:spPr>
          <a:xfrm rot="2861242">
            <a:off x="7027392" y="3509147"/>
            <a:ext cx="1746250" cy="923330"/>
          </a:xfrm>
          <a:prstGeom prst="rect">
            <a:avLst/>
          </a:prstGeom>
          <a:noFill/>
        </p:spPr>
        <p:txBody>
          <a:bodyPr wrap="square" rtlCol="0">
            <a:spAutoFit/>
          </a:bodyPr>
          <a:lstStyle/>
          <a:p>
            <a:r>
              <a:rPr lang="it-IT" dirty="0" smtClean="0"/>
              <a:t>ASCOLTO/ESERCITAZIONE/STUDIO/PROVA</a:t>
            </a:r>
            <a:endParaRPr lang="it-IT" dirty="0"/>
          </a:p>
        </p:txBody>
      </p:sp>
    </p:spTree>
    <p:extLst>
      <p:ext uri="{BB962C8B-B14F-4D97-AF65-F5344CB8AC3E}">
        <p14:creationId xmlns:p14="http://schemas.microsoft.com/office/powerpoint/2010/main" val="1786731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Schermata 2016-01-21 alle 18.4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5" y="655082"/>
            <a:ext cx="8051800" cy="5829300"/>
          </a:xfrm>
          <a:prstGeom prst="rect">
            <a:avLst/>
          </a:prstGeom>
        </p:spPr>
      </p:pic>
      <p:sp>
        <p:nvSpPr>
          <p:cNvPr id="8" name="CasellaDiTesto 7"/>
          <p:cNvSpPr txBox="1"/>
          <p:nvPr/>
        </p:nvSpPr>
        <p:spPr>
          <a:xfrm>
            <a:off x="1920875" y="285750"/>
            <a:ext cx="5429250" cy="369332"/>
          </a:xfrm>
          <a:prstGeom prst="rect">
            <a:avLst/>
          </a:prstGeom>
          <a:noFill/>
        </p:spPr>
        <p:txBody>
          <a:bodyPr wrap="square" rtlCol="0">
            <a:spAutoFit/>
          </a:bodyPr>
          <a:lstStyle/>
          <a:p>
            <a:pPr algn="ctr"/>
            <a:r>
              <a:rPr lang="it-IT" dirty="0" smtClean="0"/>
              <a:t>RAGIONI PER CAMBIARE</a:t>
            </a:r>
            <a:endParaRPr lang="it-IT" dirty="0"/>
          </a:p>
        </p:txBody>
      </p:sp>
    </p:spTree>
    <p:extLst>
      <p:ext uri="{BB962C8B-B14F-4D97-AF65-F5344CB8AC3E}">
        <p14:creationId xmlns:p14="http://schemas.microsoft.com/office/powerpoint/2010/main" val="1075599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2325</TotalTime>
  <Words>1137</Words>
  <Application>Microsoft Office PowerPoint</Application>
  <PresentationFormat>Presentazione su schermo (4:3)</PresentationFormat>
  <Paragraphs>382</Paragraphs>
  <Slides>53</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53</vt:i4>
      </vt:variant>
    </vt:vector>
  </HeadingPairs>
  <TitlesOfParts>
    <vt:vector size="59" baseType="lpstr">
      <vt:lpstr>ＭＳ Ｐゴシック</vt:lpstr>
      <vt:lpstr>Arial</vt:lpstr>
      <vt:lpstr>Calibri</vt:lpstr>
      <vt:lpstr>Times New Roman</vt:lpstr>
      <vt:lpstr>Wingdings</vt:lpstr>
      <vt:lpstr>Tema di Office</vt:lpstr>
      <vt:lpstr>INCONTRO DI LUCCA</vt:lpstr>
      <vt:lpstr>IMPOSTAZIONE</vt:lpstr>
      <vt:lpstr>COSTRUTTO  DI COMPETENZA</vt:lpstr>
      <vt:lpstr>Presentazione standard di PowerPoint</vt:lpstr>
      <vt:lpstr>UNA DEFINIZIONE</vt:lpstr>
      <vt:lpstr>SIETE D’ACCORDO?</vt:lpstr>
      <vt:lpstr>COS’È L’APPRENDIMENTO?</vt:lpstr>
      <vt:lpstr>L’APPROCCIO TRADIZIONALE (TRASMISSIONE-RICEZIONE)</vt:lpstr>
      <vt:lpstr>Presentazione standard di PowerPoint</vt:lpstr>
      <vt:lpstr>EFFICACIA DELLE METODOLOGIE IN BASE ALLA EVIDENZE (TENDENZE)</vt:lpstr>
      <vt:lpstr>Presentazione standard di PowerPoint</vt:lpstr>
      <vt:lpstr>Presentazione standard di PowerPoint</vt:lpstr>
      <vt:lpstr>Presentazione standard di PowerPoint</vt:lpstr>
      <vt:lpstr>Presentazione standard di PowerPoint</vt:lpstr>
      <vt:lpstr>APPROCCIO  COSTRUTTIVISTA/FENOMENOLOGICO  PER COMPETENZE</vt:lpstr>
      <vt:lpstr>Presentazione standard di PowerPoint</vt:lpstr>
      <vt:lpstr>Presentazione standard di PowerPoint</vt:lpstr>
      <vt:lpstr>ESEMPIO: SAPER STUDIARE</vt:lpstr>
      <vt:lpstr>Presentazione standard di PowerPoint</vt:lpstr>
      <vt:lpstr>DEFINIZIONI DI COMPETENZA</vt:lpstr>
      <vt:lpstr>DIDATTICA PER COMPETENZE</vt:lpstr>
      <vt:lpstr>Presentazione standard di PowerPoint</vt:lpstr>
      <vt:lpstr>AMBIENTI  DI APPRENDIMENTO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METODOLOGIE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UNITÀ DI APPRENDIMENTO UN POSSIBILE MODELLO: PROGETTAZIONE A RITROSO (WIGGINS G., McTIGHE J.) </vt:lpstr>
      <vt:lpstr>Presentazione standard di PowerPoint</vt:lpstr>
      <vt:lpstr>ESEMPIO  COMPETENZA: COMPRENDERE LE CARATTERISTICHE FONDAMENTALI DI UN FENOMENO SOCIO-STORICO DOCUMENTANDOSI </vt:lpstr>
      <vt:lpstr>Presentazione standard di PowerPoint</vt:lpstr>
      <vt:lpstr>Presentazione standard di PowerPoint</vt:lpstr>
      <vt:lpstr>Presentazione standard di PowerPoint</vt:lpstr>
      <vt:lpstr>Presentazione standard di PowerPoint</vt:lpstr>
      <vt:lpstr>Presentazione standard di PowerPoint</vt:lpstr>
      <vt:lpstr>COMPRENSIONE PROFONDA</vt:lpstr>
      <vt:lpstr>Presentazione standard di PowerPoint</vt:lpstr>
      <vt:lpstr>Presentazione standard di PowerPoint</vt:lpstr>
      <vt:lpstr>VARIETÀ STRUMENTI E DISTRIBUZIONE MOMENTI VALUTATIVI LUNGO IL PERCORSO DI APPRENDIMENTO</vt:lpstr>
      <vt:lpstr>Presentazione standard di PowerPoint</vt:lpstr>
      <vt:lpstr>“… Lottereste per il bambino che ha più bisogno… Vi svegliereste la notte col pensiero fisso su di lui a cercare un modo nuovo di far scuola, tagliato su misura sua  … io i miei figlioli li amo, che ho perso la testa per loro, che non vivo che per farli crescere, per farli aprire, per farli sbocciare, per farli fruttare”. Don Lorenzo Milani, Lettere</vt:lpstr>
      <vt:lpstr>Presentazione standard di PowerPoint</vt:lpstr>
      <vt:lpstr>GRAZIE PER L’ASCOLTO</vt:lpstr>
    </vt:vector>
  </TitlesOfParts>
  <Company>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INCONTRO DI LUCCA</dc:title>
  <dc:creator>x x</dc:creator>
  <cp:lastModifiedBy>Salaconf</cp:lastModifiedBy>
  <cp:revision>93</cp:revision>
  <dcterms:created xsi:type="dcterms:W3CDTF">2016-01-16T21:31:20Z</dcterms:created>
  <dcterms:modified xsi:type="dcterms:W3CDTF">2016-01-29T12:58:49Z</dcterms:modified>
</cp:coreProperties>
</file>